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Play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oZNB8vNFKg75sBl5ylGyYLZLa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B471424-778A-49CD-9243-FCC93C4ED470}">
  <a:tblStyle styleId="{3B471424-778A-49CD-9243-FCC93C4ED47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Play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 слайд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б’єкт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’єкти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міст із підписом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ображення з підписом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вертикальни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ий заголовок і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5.jp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4142164" y="610728"/>
            <a:ext cx="759618" cy="5710965"/>
          </a:xfrm>
          <a:custGeom>
            <a:rect b="b" l="l" r="r" t="t"/>
            <a:pathLst>
              <a:path extrusionOk="0" h="2447" w="414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rgbClr val="0F486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4144437" y="343079"/>
            <a:ext cx="482654" cy="5521414"/>
          </a:xfrm>
          <a:custGeom>
            <a:rect b="b" l="l" r="r" t="t"/>
            <a:pathLst>
              <a:path extrusionOk="0" h="2358" w="209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rgbClr val="0A304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3045" y="340424"/>
            <a:ext cx="4630139" cy="5265795"/>
          </a:xfrm>
          <a:custGeom>
            <a:rect b="b" l="l" r="r" t="t"/>
            <a:pathLst>
              <a:path extrusionOk="0" h="5265795" w="4630139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</a:t>
            </a:r>
            <a:endParaRPr b="0" i="0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ПРОЕКТУ З ОПТИМІЗАЦІЇ РОБОЧОГО ПРОЦЕСУ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«ПРОВЕДЕННЯ ПУБЛІЧНИХ ЗАКУПІВЕЛЬ В УКРТРАНСБЕЗПЕЦІ»</a:t>
            </a:r>
            <a:endParaRPr b="0" i="0" sz="24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4901780" y="1071563"/>
            <a:ext cx="7290218" cy="5242298"/>
          </a:xfrm>
          <a:custGeom>
            <a:rect b="b" l="l" r="r" t="t"/>
            <a:pathLst>
              <a:path extrusionOk="0" h="5242298" w="729021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93" name="Google Shape;93;p1"/>
          <p:cNvPicPr preferRelativeResize="0"/>
          <p:nvPr/>
        </p:nvPicPr>
        <p:blipFill rotWithShape="1">
          <a:blip r:embed="rId3">
            <a:alphaModFix/>
          </a:blip>
          <a:srcRect b="2" l="15769" r="16979" t="0"/>
          <a:stretch/>
        </p:blipFill>
        <p:spPr>
          <a:xfrm>
            <a:off x="6265466" y="1715030"/>
            <a:ext cx="4580285" cy="396711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>
            <p:ph idx="4294967295" type="subTitle"/>
          </p:nvPr>
        </p:nvSpPr>
        <p:spPr>
          <a:xfrm>
            <a:off x="8737600" y="5702300"/>
            <a:ext cx="3454400" cy="804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228600" lvl="0" marL="22860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1" y="139337"/>
            <a:ext cx="11239500" cy="6548524"/>
          </a:xfrm>
          <a:prstGeom prst="rect">
            <a:avLst/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Поточний стан процесу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сьогодні процес організації та проведення публічних закупівель в Укртрансбезпеці характеризується наявністю базових регламентованих процедур, що загалом відповідають вимогам законодавства, однак потребують подальшої оптимізації та систематизації.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Процес закупівель є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частково децентралізованим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із залученням різних структурних підрозділів на етапах ініціювання потреб, підготовки технічних вимог та погодження документації. Це, з одного боку, забезпечує врахування специфіки потреб, але з іншого — призводить до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неузгодженості дій та подовження строків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Планування закупівель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здійснюється переважно в короткостроковій перспективі та часто має реактивний характер, що ускладнює ефективне використання бюджетних ресурсів і знижує рівень конкуренції.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етапі підготовки тендерної документації спостерігається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відсутність уніфікованих підходів та шаблонів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створює ризики помилок, неточностей і потенційних оскаржень процедур.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Рівень цифровізації процесів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є достатнім для забезпечення проведення закупівель (з використанням електронної системи), однак внутрішні процеси (погодження, комунікація, контроль виконання) залишаються частково ручними та неавтоматизованими.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Також має місце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значне адміністративне навантаження на відповідальних працівників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пов’язано з дублюванням функцій, недостатньою чіткістю розподілу ролей та відсутністю єдиного центру координації.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Внутрішній контроль і моніторинг здійснюються, однак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носять переважно постфактумний характер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що обмежує можливості превентивного виявлення ризиків.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Крім того, існує потреба у </a:t>
            </a:r>
            <a:r>
              <a:rPr b="1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підвищенні рівня професійної підготовки працівників</a:t>
            </a: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залучених до процесу закупівель, зокрема в частині змін законодавства та практик його застосування.</a:t>
            </a:r>
            <a:endParaRPr b="0" i="0" sz="16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600" u="none" cap="none" strike="noStrik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9500" y="5831155"/>
            <a:ext cx="9525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5241268" y="468922"/>
            <a:ext cx="6627460" cy="5920155"/>
          </a:xfrm>
          <a:custGeom>
            <a:rect b="b" l="l" r="r" t="t"/>
            <a:pathLst>
              <a:path extrusionOk="0" h="5491534" w="10423900">
                <a:moveTo>
                  <a:pt x="10423900" y="0"/>
                </a:moveTo>
                <a:lnTo>
                  <a:pt x="3493157" y="0"/>
                </a:lnTo>
                <a:lnTo>
                  <a:pt x="3493018" y="31"/>
                </a:lnTo>
                <a:cubicBezTo>
                  <a:pt x="3414969" y="12668"/>
                  <a:pt x="3328744" y="21588"/>
                  <a:pt x="3245493" y="104839"/>
                </a:cubicBezTo>
                <a:cubicBezTo>
                  <a:pt x="3668357" y="162984"/>
                  <a:pt x="4075366" y="51981"/>
                  <a:pt x="4434802" y="284558"/>
                </a:cubicBezTo>
                <a:cubicBezTo>
                  <a:pt x="4302656" y="400846"/>
                  <a:pt x="4154654" y="374416"/>
                  <a:pt x="4011937" y="395559"/>
                </a:cubicBezTo>
                <a:cubicBezTo>
                  <a:pt x="3863934" y="416704"/>
                  <a:pt x="3721217" y="453704"/>
                  <a:pt x="3573213" y="474847"/>
                </a:cubicBezTo>
                <a:cubicBezTo>
                  <a:pt x="3414639" y="501275"/>
                  <a:pt x="3256063" y="506562"/>
                  <a:pt x="3097489" y="532990"/>
                </a:cubicBezTo>
                <a:cubicBezTo>
                  <a:pt x="2965345" y="554135"/>
                  <a:pt x="2822627" y="517133"/>
                  <a:pt x="2664052" y="649279"/>
                </a:cubicBezTo>
                <a:cubicBezTo>
                  <a:pt x="3055203" y="744424"/>
                  <a:pt x="3409352" y="601706"/>
                  <a:pt x="3795218" y="696852"/>
                </a:cubicBezTo>
                <a:cubicBezTo>
                  <a:pt x="3567928" y="781425"/>
                  <a:pt x="3382924" y="754995"/>
                  <a:pt x="3208492" y="802568"/>
                </a:cubicBezTo>
                <a:cubicBezTo>
                  <a:pt x="3049916" y="850140"/>
                  <a:pt x="2859627" y="797282"/>
                  <a:pt x="2727483" y="939999"/>
                </a:cubicBezTo>
                <a:cubicBezTo>
                  <a:pt x="2627052" y="1051000"/>
                  <a:pt x="2521336" y="1066858"/>
                  <a:pt x="2389190" y="1003429"/>
                </a:cubicBezTo>
                <a:cubicBezTo>
                  <a:pt x="2272901" y="945284"/>
                  <a:pt x="2146043" y="961142"/>
                  <a:pt x="2029754" y="1019287"/>
                </a:cubicBezTo>
                <a:cubicBezTo>
                  <a:pt x="1987468" y="1040430"/>
                  <a:pt x="1945181" y="1066858"/>
                  <a:pt x="1945181" y="1119716"/>
                </a:cubicBezTo>
                <a:cubicBezTo>
                  <a:pt x="1945181" y="1193719"/>
                  <a:pt x="1998039" y="1214862"/>
                  <a:pt x="2056184" y="1225434"/>
                </a:cubicBezTo>
                <a:cubicBezTo>
                  <a:pt x="2109042" y="1236004"/>
                  <a:pt x="2172471" y="1246577"/>
                  <a:pt x="2225329" y="1236004"/>
                </a:cubicBezTo>
                <a:cubicBezTo>
                  <a:pt x="2563622" y="1177861"/>
                  <a:pt x="2896629" y="1273005"/>
                  <a:pt x="3234920" y="1262435"/>
                </a:cubicBezTo>
                <a:cubicBezTo>
                  <a:pt x="2172471" y="1489724"/>
                  <a:pt x="1099450" y="1415723"/>
                  <a:pt x="0" y="1495009"/>
                </a:cubicBezTo>
                <a:cubicBezTo>
                  <a:pt x="142717" y="1653583"/>
                  <a:pt x="327721" y="1521439"/>
                  <a:pt x="438724" y="1637728"/>
                </a:cubicBezTo>
                <a:cubicBezTo>
                  <a:pt x="333006" y="1880875"/>
                  <a:pt x="375293" y="2013020"/>
                  <a:pt x="586726" y="2028877"/>
                </a:cubicBezTo>
                <a:cubicBezTo>
                  <a:pt x="792873" y="2044734"/>
                  <a:pt x="1014877" y="1960161"/>
                  <a:pt x="1125878" y="2250882"/>
                </a:cubicBezTo>
                <a:cubicBezTo>
                  <a:pt x="1157593" y="2340740"/>
                  <a:pt x="1353170" y="2314312"/>
                  <a:pt x="1474744" y="2330169"/>
                </a:cubicBezTo>
                <a:cubicBezTo>
                  <a:pt x="1739034" y="2367170"/>
                  <a:pt x="2019183" y="2330169"/>
                  <a:pt x="2272901" y="2446458"/>
                </a:cubicBezTo>
                <a:cubicBezTo>
                  <a:pt x="2373332" y="2488744"/>
                  <a:pt x="2442048" y="2520459"/>
                  <a:pt x="2389190" y="2636747"/>
                </a:cubicBezTo>
                <a:cubicBezTo>
                  <a:pt x="2336332" y="2758321"/>
                  <a:pt x="2405048" y="2800607"/>
                  <a:pt x="2489621" y="2848179"/>
                </a:cubicBezTo>
                <a:cubicBezTo>
                  <a:pt x="2553051" y="2885180"/>
                  <a:pt x="2648195" y="2874609"/>
                  <a:pt x="2701053" y="2985611"/>
                </a:cubicBezTo>
                <a:cubicBezTo>
                  <a:pt x="2146043" y="2969753"/>
                  <a:pt x="1606888" y="2879895"/>
                  <a:pt x="1057165" y="2964468"/>
                </a:cubicBezTo>
                <a:cubicBezTo>
                  <a:pt x="1659748" y="3175900"/>
                  <a:pt x="2320474" y="3165328"/>
                  <a:pt x="2912485" y="3408477"/>
                </a:cubicBezTo>
                <a:cubicBezTo>
                  <a:pt x="2891342" y="3493050"/>
                  <a:pt x="2753911" y="3456048"/>
                  <a:pt x="2748626" y="3582909"/>
                </a:cubicBezTo>
                <a:cubicBezTo>
                  <a:pt x="3060489" y="3715055"/>
                  <a:pt x="3435782" y="3625195"/>
                  <a:pt x="3763503" y="3820771"/>
                </a:cubicBezTo>
                <a:cubicBezTo>
                  <a:pt x="3573213" y="3910629"/>
                  <a:pt x="3398782" y="3762626"/>
                  <a:pt x="3219063" y="3847199"/>
                </a:cubicBezTo>
                <a:cubicBezTo>
                  <a:pt x="3277208" y="3974060"/>
                  <a:pt x="5909545" y="4756360"/>
                  <a:pt x="6385269" y="4840933"/>
                </a:cubicBezTo>
                <a:cubicBezTo>
                  <a:pt x="7171204" y="4982659"/>
                  <a:pt x="9157515" y="5302348"/>
                  <a:pt x="10285854" y="5471118"/>
                </a:cubicBezTo>
                <a:lnTo>
                  <a:pt x="10423900" y="5491534"/>
                </a:lnTo>
                <a:close/>
              </a:path>
            </a:pathLst>
          </a:custGeom>
          <a:solidFill>
            <a:schemeClr val="lt2">
              <a:alpha val="4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Мета оптимізації: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скорочення строків та мінімізація дублювання документів;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підвищення прозорості та доступності для учасників тендерів;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автоматизація внутрішнього погодження документів і контроль за строками;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зниження адміністративного навантаження на працівників;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приведення процесу у відповідність до вимог законодавства;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• підвищення ефективності забезпечення служби ресурсами для виконання основних функцій</a:t>
            </a:r>
            <a:endParaRPr/>
          </a:p>
        </p:txBody>
      </p:sp>
      <p:pic>
        <p:nvPicPr>
          <p:cNvPr descr="Зображення, що містить текст, символ, Торгова марка, Шрифт&#10;&#10;Вміст на основі ШІ може бути неправильним." id="107" name="Google Shape;107;p3"/>
          <p:cNvPicPr preferRelativeResize="0"/>
          <p:nvPr/>
        </p:nvPicPr>
        <p:blipFill rotWithShape="1">
          <a:blip r:embed="rId3">
            <a:alphaModFix/>
          </a:blip>
          <a:srcRect b="-3" l="0" r="-3" t="14532"/>
          <a:stretch/>
        </p:blipFill>
        <p:spPr>
          <a:xfrm>
            <a:off x="1051219" y="680381"/>
            <a:ext cx="3027728" cy="2587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Оптимізація бізнес процесів | HR курс онлайн з BPMN | Майк Притула" id="108" name="Google Shape;108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883" y="2879156"/>
            <a:ext cx="4310121" cy="39003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3049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114" name="Google Shape;114;p4"/>
          <p:cNvPicPr preferRelativeResize="0"/>
          <p:nvPr/>
        </p:nvPicPr>
        <p:blipFill rotWithShape="1">
          <a:blip r:embed="rId3">
            <a:alphaModFix/>
          </a:blip>
          <a:srcRect b="-1" l="8330" r="9537" t="0"/>
          <a:stretch/>
        </p:blipFill>
        <p:spPr>
          <a:xfrm>
            <a:off x="4983011" y="683679"/>
            <a:ext cx="6765366" cy="4798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4"/>
          <p:cNvSpPr/>
          <p:nvPr/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289584" y="195431"/>
            <a:ext cx="4406892" cy="6467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ОЧІКУВАНІ РЕЗУЛЬТАТИ: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ефективності процедур закупівель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скорочення строків проведення закупівель за рахунок стандартизації процесів, чіткого розподілу відповідальності та автоматизації окремих етапів. </a:t>
            </a: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Забезпечення прозорості та підзвітності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мінімізація ризиків порушень законодавства у сфері публічних закупівель через впровадження внутрішніх контрольних механізмів та уніфікованих процедур. </a:t>
            </a: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Оптимізація використання бюджетних коштів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досягнення економії шляхом підвищення конкуренції серед учасників та покращення планування закупівель.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Зниження адміністративного навантаження на персонал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спрощення внутрішніх процедур, зменшення дублювання функцій та впровадження цифрових інструментів.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професійної спроможності працівників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розвиток компетенцій у сфері публічних закупівель через навчання та впровадження єдиних методичних підходів.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Покращення якості планування закупівель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формування середньо- та довгострокових планів з урахуванням реальних потреб та бюджетних обмежень.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кількості оскаржень та процедур, що не відбулися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завдяки підвищенню якості тендерної документації та попередньому аналізу ринку.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Посилення внутрішньої координації між структурними підрозділами</a:t>
            </a:r>
            <a:r>
              <a:rPr lang="en-US" sz="1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— забезпечення узгодженості дій усіх учасників процесу закупівель</a:t>
            </a:r>
            <a:r>
              <a:rPr lang="en-US" sz="14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Зображення, що містить коло, шестірня, колесо, дизайн&#10;&#10;Вміст на основі ШІ може бути неправильним." id="121" name="Google Shape;121;p5"/>
          <p:cNvPicPr preferRelativeResize="0"/>
          <p:nvPr/>
        </p:nvPicPr>
        <p:blipFill rotWithShape="1">
          <a:blip r:embed="rId3">
            <a:alphaModFix/>
          </a:blip>
          <a:srcRect b="5977" l="0" r="-1" t="0"/>
          <a:stretch/>
        </p:blipFill>
        <p:spPr>
          <a:xfrm>
            <a:off x="5315" y="10"/>
            <a:ext cx="4181791" cy="27832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символ, Торгова марка, Шрифт&#10;&#10;Вміст на основі ШІ може бути неправильним." id="122" name="Google Shape;122;p5"/>
          <p:cNvPicPr preferRelativeResize="0"/>
          <p:nvPr/>
        </p:nvPicPr>
        <p:blipFill rotWithShape="1">
          <a:blip r:embed="rId4">
            <a:alphaModFix/>
          </a:blip>
          <a:srcRect b="-4" l="0" r="-4" t="6666"/>
          <a:stretch/>
        </p:blipFill>
        <p:spPr>
          <a:xfrm>
            <a:off x="9004663" y="4136571"/>
            <a:ext cx="3126375" cy="272142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"/>
          <p:cNvSpPr/>
          <p:nvPr/>
        </p:nvSpPr>
        <p:spPr>
          <a:xfrm>
            <a:off x="4170408" y="418011"/>
            <a:ext cx="62276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ЕТАПИ ВПРОВАДЖЕННЯ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4693919" y="870857"/>
            <a:ext cx="28491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І. Правове забезпечення</a:t>
            </a:r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4615543" y="1240189"/>
            <a:ext cx="622662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Підготовка пропозицій щодо внесення змін до Порядку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здійснення закупівель в Державній службі України з безпеки на транспорті, затвердженого наказом Укртрансбезпеки від 06.05.2022 № 8-Г</a:t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4615542" y="2317407"/>
            <a:ext cx="568669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Внесення змін до Порядку здійснення закупівель в Державній службі України з безпеки на транспорті</a:t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615541" y="2902182"/>
            <a:ext cx="47026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Внесення змін до Заявки на проведення закупівлі</a:t>
            </a:r>
            <a:endParaRPr sz="16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4615541" y="2967021"/>
            <a:ext cx="636596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Розроблення схеми проведення Порядку здійснення закупівель</a:t>
            </a:r>
            <a:endParaRPr sz="16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5"/>
          <p:cNvGraphicFramePr/>
          <p:nvPr/>
        </p:nvGraphicFramePr>
        <p:xfrm>
          <a:off x="365760" y="3895312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{3B471424-778A-49CD-9243-FCC93C4ED470}</a:tableStyleId>
              </a:tblPr>
              <a:tblGrid>
                <a:gridCol w="4833250"/>
              </a:tblGrid>
              <a:tr h="4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ІІ. Організаційне забезпечення</a:t>
                      </a:r>
                      <a:endParaRPr sz="18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130" name="Google Shape;130;p5"/>
          <p:cNvSpPr/>
          <p:nvPr/>
        </p:nvSpPr>
        <p:spPr>
          <a:xfrm>
            <a:off x="670560" y="3244334"/>
            <a:ext cx="7314002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Усунення зайвих етапів погодження </a:t>
            </a:r>
            <a:endParaRPr sz="16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426720" y="3244334"/>
            <a:ext cx="7990749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Оптимізація схеми взаємодії між учасниками</a:t>
            </a:r>
            <a:endParaRPr sz="16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670559" y="2896675"/>
            <a:ext cx="8473441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Уніфікація додатків до Порядку здійснення закупівель в Державній службі України</a:t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 безпеки на транспорті</a:t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/>
          <p:nvPr/>
        </p:nvSpPr>
        <p:spPr>
          <a:xfrm>
            <a:off x="-1050600" y="-178800"/>
            <a:ext cx="13975800" cy="70368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-952425" y="-3347425"/>
            <a:ext cx="9491700" cy="7466100"/>
          </a:xfrm>
          <a:prstGeom prst="rect">
            <a:avLst/>
          </a:prstGeom>
          <a:gradFill>
            <a:gsLst>
              <a:gs pos="0">
                <a:srgbClr val="E8E8E8">
                  <a:alpha val="67843"/>
                </a:srgbClr>
              </a:gs>
              <a:gs pos="10000">
                <a:srgbClr val="E8E8E8">
                  <a:alpha val="67843"/>
                </a:srgbClr>
              </a:gs>
              <a:gs pos="85000">
                <a:srgbClr val="E8E8E8">
                  <a:alpha val="96862"/>
                </a:srgbClr>
              </a:gs>
              <a:gs pos="100000">
                <a:srgbClr val="E8E8E8">
                  <a:alpha val="96862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ІІІ. Цифровізація та матеріально-технічне забезпечення</a:t>
            </a:r>
            <a:endParaRPr sz="18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емблема, символ, коло, Симетрія&#10;&#10;Вміст на основі ШІ може бути неправильним." id="139" name="Google Shape;139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9366" y="1568502"/>
            <a:ext cx="1905266" cy="19052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Зображення, що містить текст, знімок екрана, дизайн, ілюстрація&#10;&#10;Вміст на основі ШІ може бути неправильним." id="140" name="Google Shape;14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0500" y="4692400"/>
            <a:ext cx="2753252" cy="21656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1" name="Google Shape;141;p6"/>
          <p:cNvGraphicFramePr/>
          <p:nvPr/>
        </p:nvGraphicFramePr>
        <p:xfrm>
          <a:off x="10772140" y="3895312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{3B471424-778A-49CD-9243-FCC93C4ED470}</a:tableStyleId>
              </a:tblPr>
              <a:tblGrid>
                <a:gridCol w="162550"/>
              </a:tblGrid>
              <a:tr h="0">
                <a:tc>
                  <a:txBody>
                    <a:bodyPr/>
                    <a:lstStyle/>
                    <a:p>
                      <a:pPr indent="0" lvl="0" marL="22860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sp>
        <p:nvSpPr>
          <p:cNvPr id="142" name="Google Shape;142;p6"/>
          <p:cNvSpPr/>
          <p:nvPr/>
        </p:nvSpPr>
        <p:spPr>
          <a:xfrm>
            <a:off x="2164625" y="216925"/>
            <a:ext cx="7319100" cy="20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бази знань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Забезпечення технічними засобами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Інтеграція договорів у систему СЕД (Мегаполіс)</a:t>
            </a:r>
            <a:endParaRPr/>
          </a:p>
        </p:txBody>
      </p:sp>
      <p:graphicFrame>
        <p:nvGraphicFramePr>
          <p:cNvPr id="143" name="Google Shape;143;p6"/>
          <p:cNvGraphicFramePr/>
          <p:nvPr/>
        </p:nvGraphicFramePr>
        <p:xfrm>
          <a:off x="6584677" y="2289175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{3B471424-778A-49CD-9243-FCC93C4ED470}</a:tableStyleId>
              </a:tblPr>
              <a:tblGrid>
                <a:gridCol w="6340525"/>
              </a:tblGrid>
              <a:tr h="2403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</a:t>
                      </a:r>
                      <a:r>
                        <a:rPr lang="en-US" sz="1800" u="none" cap="none" strike="noStrik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ІV. Навчання та підвищення квал</a:t>
                      </a:r>
                      <a:r>
                        <a:rPr lang="en-US" sz="1800" u="none" cap="none" strike="noStrike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іфікації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</a:t>
                      </a: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Організація проведення навчання працівників</a:t>
                      </a:r>
                      <a:endParaRPr/>
                    </a:p>
                    <a:p>
                      <a:pPr indent="0" lvl="0" marL="342900" marR="0" rtl="0" algn="l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Здійснення заходів щодо підвищення кваліфікації працівників                           Укртрансбезпеки, залучених до підготовки, </a:t>
                      </a:r>
                      <a:endParaRPr/>
                    </a:p>
                    <a:p>
                      <a:pPr indent="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погодження, укладення та супроводу договорів, </a:t>
                      </a:r>
                      <a:endParaRPr/>
                    </a:p>
                    <a:p>
                      <a:pPr indent="0" lvl="0" marL="34290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 т. ч. на сертифікованих програмах (за наявності фінансування)</a:t>
                      </a:r>
                      <a:endParaRPr sz="16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44" name="Google Shape;144;p6"/>
          <p:cNvGraphicFramePr/>
          <p:nvPr/>
        </p:nvGraphicFramePr>
        <p:xfrm>
          <a:off x="-952433" y="4118686"/>
          <a:ext cx="3000000" cy="3000000"/>
        </p:xfrm>
        <a:graphic>
          <a:graphicData uri="http://schemas.openxmlformats.org/drawingml/2006/table">
            <a:tbl>
              <a:tblPr bandRow="1">
                <a:noFill/>
                <a:tableStyleId>{3B471424-778A-49CD-9243-FCC93C4ED470}</a:tableStyleId>
              </a:tblPr>
              <a:tblGrid>
                <a:gridCol w="7592925"/>
              </a:tblGrid>
              <a:tr h="2739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V. Пілотне впровадження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Запуск оновленого процесу у двох підрозділах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Отримання та аналіз зворотного зв’язку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Доопрацювання заходів з оптимізації та масштабування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45" name="Google Shape;14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9275" y="-69987"/>
            <a:ext cx="3479124" cy="231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7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Зображення, що містить хмара, прапор, небо, символ&#10;&#10;Вміст на основі ШІ може бути неправильним." id="151" name="Google Shape;151;p7"/>
          <p:cNvPicPr preferRelativeResize="0"/>
          <p:nvPr/>
        </p:nvPicPr>
        <p:blipFill rotWithShape="1">
          <a:blip r:embed="rId3">
            <a:alphaModFix/>
          </a:blip>
          <a:srcRect b="-1" l="8330" r="9537" t="0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7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7647"/>
                </a:srgbClr>
              </a:gs>
              <a:gs pos="35000">
                <a:srgbClr val="FFFFFF">
                  <a:alpha val="76862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7097486" y="574766"/>
            <a:ext cx="4702628" cy="5602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VІ. Моніторинг впровадження проекту з оптимізації робочого процесу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Збір, узагальнення та аналіз  інформації про стан виконання Плану впровадження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Інформування голови робочої групи з питань оптимізації робочих процесів про невиконання заходів, передбачених Планом впровадження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Збір, узагальнення та аналіз  інформації про ключові показники (метрики) виконання робочого процесу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Підготовка та надання робочій групі  з питань оптимізації робочих процесів доповідної записки про результати моніторингу впровадження проекту з оптимізації  робочого процесу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Підготовка та надання робочій групі  з питань оптимізації робочих процесів пропозицій щодо можливих коригувальних заходів для досягнення моделі оптимізованого робочого процесу «як буде»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Інформування голови робочої групи  з питань оптимізації робочих процесів про недосягнення показників оптимізації робочого процесу з пропозиціями щодо прийняття відповідних управлінських рішень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10208695" y="1"/>
            <a:ext cx="1135066" cy="477997"/>
          </a:xfrm>
          <a:custGeom>
            <a:rect b="b" l="l" r="r" t="t"/>
            <a:pathLst>
              <a:path extrusionOk="0" h="477997" w="1135066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 txBox="1"/>
          <p:nvPr/>
        </p:nvSpPr>
        <p:spPr>
          <a:xfrm>
            <a:off x="838200" y="1825625"/>
            <a:ext cx="539336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Терміни виконання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ПЛАНУ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проекту з оптимізації робочого процесу «Проведення публічних закупівель в Укртрансбезпеці»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лютий – червень 2026 року</a:t>
            </a:r>
            <a:endParaRPr sz="180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6800631" y="2700688"/>
            <a:ext cx="812427" cy="812427"/>
          </a:xfrm>
          <a:prstGeom prst="ellipse">
            <a:avLst/>
          </a:prstGeom>
          <a:noFill/>
          <a:ln cap="flat" cmpd="sng" w="127000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Зображення, що містить текст, символ, Шрифт, Торгова марка&#10;&#10;Вміст на основі ШІ може бути неправильним." id="162" name="Google Shape;1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9558" y="852372"/>
            <a:ext cx="3096807" cy="3096807"/>
          </a:xfrm>
          <a:custGeom>
            <a:rect b="b" l="l" r="r" t="t"/>
            <a:pathLst>
              <a:path extrusionOk="0" h="2663168" w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3" name="Google Shape;163;p8"/>
          <p:cNvSpPr/>
          <p:nvPr/>
        </p:nvSpPr>
        <p:spPr>
          <a:xfrm>
            <a:off x="6723881" y="0"/>
            <a:ext cx="2315251" cy="1550992"/>
          </a:xfrm>
          <a:custGeom>
            <a:rect b="b" l="l" r="r" t="t"/>
            <a:pathLst>
              <a:path extrusionOk="0" h="1550992" w="2315251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4" name="Google Shape;164;p8"/>
          <p:cNvCxnSpPr/>
          <p:nvPr/>
        </p:nvCxnSpPr>
        <p:spPr>
          <a:xfrm>
            <a:off x="11955865" y="1026771"/>
            <a:ext cx="0" cy="1597708"/>
          </a:xfrm>
          <a:prstGeom prst="straightConnector1">
            <a:avLst/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</p:cxnSp>
      <p:pic>
        <p:nvPicPr>
          <p:cNvPr descr="Зображення, що містить іграшка&#10;&#10;Вміст на основі ШІ може бути неправильним." id="165" name="Google Shape;165;p8"/>
          <p:cNvPicPr preferRelativeResize="0"/>
          <p:nvPr/>
        </p:nvPicPr>
        <p:blipFill rotWithShape="1">
          <a:blip r:embed="rId4">
            <a:alphaModFix/>
          </a:blip>
          <a:srcRect b="-4" l="17172" r="7336" t="0"/>
          <a:stretch/>
        </p:blipFill>
        <p:spPr>
          <a:xfrm>
            <a:off x="6723881" y="4685200"/>
            <a:ext cx="2733741" cy="2172801"/>
          </a:xfrm>
          <a:custGeom>
            <a:rect b="b" l="l" r="r" t="t"/>
            <a:pathLst>
              <a:path extrusionOk="0" h="2172801" w="2733741">
                <a:moveTo>
                  <a:pt x="1366871" y="0"/>
                </a:moveTo>
                <a:cubicBezTo>
                  <a:pt x="2121772" y="0"/>
                  <a:pt x="2733741" y="595368"/>
                  <a:pt x="2733741" y="1329791"/>
                </a:cubicBezTo>
                <a:cubicBezTo>
                  <a:pt x="2733741" y="1605200"/>
                  <a:pt x="2647683" y="1861054"/>
                  <a:pt x="2500301" y="2073290"/>
                </a:cubicBezTo>
                <a:lnTo>
                  <a:pt x="2423813" y="2172801"/>
                </a:lnTo>
                <a:lnTo>
                  <a:pt x="309928" y="2172801"/>
                </a:lnTo>
                <a:lnTo>
                  <a:pt x="233440" y="2073290"/>
                </a:lnTo>
                <a:cubicBezTo>
                  <a:pt x="86058" y="1861054"/>
                  <a:pt x="0" y="1605200"/>
                  <a:pt x="0" y="1329791"/>
                </a:cubicBezTo>
                <a:cubicBezTo>
                  <a:pt x="0" y="595368"/>
                  <a:pt x="611969" y="0"/>
                  <a:pt x="136687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6" name="Google Shape;166;p8"/>
          <p:cNvSpPr/>
          <p:nvPr/>
        </p:nvSpPr>
        <p:spPr>
          <a:xfrm rot="654998">
            <a:off x="6055857" y="4209253"/>
            <a:ext cx="3868217" cy="3868217"/>
          </a:xfrm>
          <a:prstGeom prst="arc">
            <a:avLst>
              <a:gd fmla="val 16200000" name="adj1"/>
              <a:gd fmla="val 20479261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11005550" y="4112081"/>
            <a:ext cx="1186451" cy="1771650"/>
          </a:xfrm>
          <a:custGeom>
            <a:rect b="b" l="l" r="r" t="t"/>
            <a:pathLst>
              <a:path extrusionOk="0" h="1771650" w="1186451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9"/>
          <p:cNvGrpSpPr/>
          <p:nvPr/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</p:grpSpPr>
        <p:sp>
          <p:nvSpPr>
            <p:cNvPr id="174" name="Google Shape;174;p9"/>
            <p:cNvSpPr/>
            <p:nvPr/>
          </p:nvSpPr>
          <p:spPr>
            <a:xfrm>
              <a:off x="7875903" y="2463723"/>
              <a:ext cx="4315791" cy="4312749"/>
            </a:xfrm>
            <a:custGeom>
              <a:rect b="b" l="l" r="r" t="t"/>
              <a:pathLst>
                <a:path extrusionOk="0" h="4312749" w="4315791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9"/>
            <p:cNvSpPr/>
            <p:nvPr/>
          </p:nvSpPr>
          <p:spPr>
            <a:xfrm>
              <a:off x="7875903" y="2463723"/>
              <a:ext cx="4315791" cy="4312749"/>
            </a:xfrm>
            <a:custGeom>
              <a:rect b="b" l="l" r="r" t="t"/>
              <a:pathLst>
                <a:path extrusionOk="0" h="4312749" w="4315791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9"/>
            <p:cNvSpPr/>
            <p:nvPr/>
          </p:nvSpPr>
          <p:spPr>
            <a:xfrm>
              <a:off x="7877037" y="2411531"/>
              <a:ext cx="4314657" cy="4364939"/>
            </a:xfrm>
            <a:custGeom>
              <a:rect b="b" l="l" r="r" t="t"/>
              <a:pathLst>
                <a:path extrusionOk="0" h="4364939" w="4314657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>
              <a:off x="7855526" y="2145638"/>
              <a:ext cx="4336168" cy="4630833"/>
            </a:xfrm>
            <a:custGeom>
              <a:rect b="b" l="l" r="r" t="t"/>
              <a:pathLst>
                <a:path extrusionOk="0" h="4630833" w="4336168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8" name="Google Shape;178;p9"/>
          <p:cNvGrpSpPr/>
          <p:nvPr/>
        </p:nvGrpSpPr>
        <p:grpSpPr>
          <a:xfrm flipH="1">
            <a:off x="5112326" y="0"/>
            <a:ext cx="4683941" cy="3456291"/>
            <a:chOff x="4345582" y="0"/>
            <a:chExt cx="5069918" cy="3741104"/>
          </a:xfrm>
        </p:grpSpPr>
        <p:sp>
          <p:nvSpPr>
            <p:cNvPr id="179" name="Google Shape;179;p9"/>
            <p:cNvSpPr/>
            <p:nvPr/>
          </p:nvSpPr>
          <p:spPr>
            <a:xfrm>
              <a:off x="4345582" y="1"/>
              <a:ext cx="5069918" cy="3741103"/>
            </a:xfrm>
            <a:custGeom>
              <a:rect b="b" l="l" r="r" t="t"/>
              <a:pathLst>
                <a:path extrusionOk="0" h="3741103" w="5069918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>
              <a:off x="4362838" y="1"/>
              <a:ext cx="4960548" cy="3526297"/>
            </a:xfrm>
            <a:custGeom>
              <a:rect b="b" l="l" r="r" t="t"/>
              <a:pathLst>
                <a:path extrusionOk="0" h="3526297" w="4960548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9"/>
            <p:cNvSpPr/>
            <p:nvPr/>
          </p:nvSpPr>
          <p:spPr>
            <a:xfrm>
              <a:off x="4361928" y="0"/>
              <a:ext cx="4934374" cy="3484134"/>
            </a:xfrm>
            <a:custGeom>
              <a:rect b="b" l="l" r="r" t="t"/>
              <a:pathLst>
                <a:path extrusionOk="0" h="3484134" w="493437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9"/>
            <p:cNvSpPr/>
            <p:nvPr/>
          </p:nvSpPr>
          <p:spPr>
            <a:xfrm>
              <a:off x="4361928" y="0"/>
              <a:ext cx="4934374" cy="3484134"/>
            </a:xfrm>
            <a:custGeom>
              <a:rect b="b" l="l" r="r" t="t"/>
              <a:pathLst>
                <a:path extrusionOk="0" h="3484134" w="493437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Зображення, що містить знімок екрана, схема&#10;&#10;Вміст на основі ШІ може бути неправильним." id="183" name="Google Shape;18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8853" y="634641"/>
            <a:ext cx="2629372" cy="991402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9"/>
          <p:cNvSpPr txBox="1"/>
          <p:nvPr/>
        </p:nvSpPr>
        <p:spPr>
          <a:xfrm>
            <a:off x="804672" y="-134754"/>
            <a:ext cx="4553909" cy="6195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25000" lnSpcReduction="20000"/>
          </a:bodyPr>
          <a:lstStyle/>
          <a:p>
            <a:pPr indent="635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635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62500"/>
              <a:buFont typeface="Arial"/>
              <a:buNone/>
            </a:pPr>
            <a:r>
              <a:t/>
            </a:r>
            <a:endParaRPr b="1" sz="6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Основні напрями оптимізації</a:t>
            </a:r>
            <a:endParaRPr sz="64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143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Спрощення та реінжиніринг процесу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усунення зайвих етапів і погоджень;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скорочення кількості учасників процесу;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перехід від послідовних до паралельних процедур;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оптимізація маршруту погодження документів.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Стандартизація процедур і документів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типових шаблонів тендерної документації;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розробка чек-листів перевірки;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уніфікація підходів до оцінки пропозицій;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встановлення єдиних вимог до оформлення документів.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Цифровізація процесу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переведення погоджень у систему електронного документообігу (СЕД);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інтеграція внутрішніх процесів із електронною системою закупівель;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електронних маршрутів погодження;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автоматизація контролю строків.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Чіткий розподіл ролей і відповідальності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матриці RASCI;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визначення єдиного відповідального за процес;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розмежування функцій між підрозділами; </a:t>
            </a:r>
            <a:endParaRPr/>
          </a:p>
          <a:p>
            <a:pPr indent="-2286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дублювання повноважень. </a:t>
            </a:r>
            <a:endParaRPr/>
          </a:p>
        </p:txBody>
      </p:sp>
      <p:pic>
        <p:nvPicPr>
          <p:cNvPr descr="Зображення, що містить текст, символ, Торгова марка, Шрифт&#10;&#10;Вміст на основі ШІ може бути неправильним." id="185" name="Google Shape;18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33727" y="3863170"/>
            <a:ext cx="1996361" cy="1996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481263" y="308008"/>
            <a:ext cx="5449132" cy="5868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6350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Управління строками та ефективністю (Lean)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3175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скорочення Lead Time процесу; </a:t>
            </a:r>
            <a:endParaRPr/>
          </a:p>
          <a:p>
            <a:pPr indent="3175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часу очікування між етапами; </a:t>
            </a:r>
            <a:endParaRPr/>
          </a:p>
          <a:p>
            <a:pPr indent="3175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KPI (строки, якість, ефективність); </a:t>
            </a:r>
            <a:endParaRPr/>
          </a:p>
          <a:p>
            <a:pPr indent="3175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регулярний моніторинг виконання.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якості (C&amp;A)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мінімізація помилок у документації;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зменшення кількості доопрацювань;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повноти та коректності даних;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70C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впровадження внутрішнього контролю якості.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прозорості та керованості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створення єдиного реєстру закупівель;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забезпечення відстеження статусу процедур;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формування аналітичної звітності;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посилення управлінського контролю.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Управління знаннями та розвиток компетенцій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створення внутрішньої бази знань;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системне навчання працівників;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поширення кращих практик;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7030A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врахування практики органів оскарження.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64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Управління ризиками</a:t>
            </a:r>
            <a:endParaRPr sz="6400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ідентифікація критичних точок процесу;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запровадження превентивних заходів;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зниження ризиків оскарження процедур;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ct val="62500"/>
              <a:buFont typeface="Arial"/>
              <a:buChar char="•"/>
            </a:pPr>
            <a:r>
              <a:rPr lang="en-US" sz="640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підвищення відповідності законодавству. </a:t>
            </a:r>
            <a:endParaRPr/>
          </a:p>
        </p:txBody>
      </p:sp>
      <p:sp>
        <p:nvSpPr>
          <p:cNvPr id="192" name="Google Shape;192;p10"/>
          <p:cNvSpPr/>
          <p:nvPr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Зображення, що містить хмара, небо, транспорт, шестірня&#10;&#10;Вміст на основі ШІ може бути неправильним." id="193" name="Google Shape;193;p10"/>
          <p:cNvPicPr preferRelativeResize="0"/>
          <p:nvPr/>
        </p:nvPicPr>
        <p:blipFill rotWithShape="1">
          <a:blip r:embed="rId3">
            <a:alphaModFix/>
          </a:blip>
          <a:srcRect b="1" l="1940" r="27662" t="0"/>
          <a:stretch/>
        </p:blipFill>
        <p:spPr>
          <a:xfrm>
            <a:off x="7901259" y="2727729"/>
            <a:ext cx="4290741" cy="4130271"/>
          </a:xfrm>
          <a:custGeom>
            <a:rect b="b" l="l" r="r" t="t"/>
            <a:pathLst>
              <a:path extrusionOk="0" h="4130271" w="429074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4" name="Google Shape;194;p10"/>
          <p:cNvSpPr/>
          <p:nvPr/>
        </p:nvSpPr>
        <p:spPr>
          <a:xfrm flipH="1" rot="-6040930">
            <a:off x="6034138" y="-673140"/>
            <a:ext cx="4021193" cy="4021193"/>
          </a:xfrm>
          <a:prstGeom prst="arc">
            <a:avLst>
              <a:gd fmla="val 16200000" name="adj1"/>
              <a:gd fmla="val 20093138" name="adj2"/>
            </a:avLst>
          </a:prstGeom>
          <a:noFill/>
          <a:ln cap="rnd" cmpd="sng" w="127000">
            <a:solidFill>
              <a:schemeClr val="accent4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Зображення, що містить ескіз, малюнок, мультфільм, ілюстрація&#10;&#10;Вміст на основі ШІ може бути неправильним." id="195" name="Google Shape;195;p10"/>
          <p:cNvPicPr preferRelativeResize="0"/>
          <p:nvPr/>
        </p:nvPicPr>
        <p:blipFill rotWithShape="1">
          <a:blip r:embed="rId4">
            <a:alphaModFix/>
          </a:blip>
          <a:srcRect b="2" l="9099" r="13043" t="0"/>
          <a:stretch/>
        </p:blipFill>
        <p:spPr>
          <a:xfrm>
            <a:off x="6261607" y="1"/>
            <a:ext cx="3519312" cy="3007909"/>
          </a:xfrm>
          <a:custGeom>
            <a:rect b="b" l="l" r="r" t="t"/>
            <a:pathLst>
              <a:path extrusionOk="0" h="3007909" w="3519312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1" name="Google Shape;201;p11"/>
          <p:cNvGrpSpPr/>
          <p:nvPr/>
        </p:nvGrpSpPr>
        <p:grpSpPr>
          <a:xfrm>
            <a:off x="7855526" y="2227167"/>
            <a:ext cx="4336168" cy="4630834"/>
            <a:chOff x="7855526" y="2145638"/>
            <a:chExt cx="4336168" cy="4630834"/>
          </a:xfrm>
        </p:grpSpPr>
        <p:sp>
          <p:nvSpPr>
            <p:cNvPr id="202" name="Google Shape;202;p11"/>
            <p:cNvSpPr/>
            <p:nvPr/>
          </p:nvSpPr>
          <p:spPr>
            <a:xfrm>
              <a:off x="7875903" y="2463723"/>
              <a:ext cx="4315791" cy="4312749"/>
            </a:xfrm>
            <a:custGeom>
              <a:rect b="b" l="l" r="r" t="t"/>
              <a:pathLst>
                <a:path extrusionOk="0" h="4312749" w="4315791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208150"/>
                  </a:lnTo>
                  <a:lnTo>
                    <a:pt x="4145996" y="1085198"/>
                  </a:lnTo>
                  <a:cubicBezTo>
                    <a:pt x="3968282" y="958859"/>
                    <a:pt x="3800518" y="848961"/>
                    <a:pt x="3631470" y="767158"/>
                  </a:cubicBezTo>
                  <a:cubicBezTo>
                    <a:pt x="3411941" y="660943"/>
                    <a:pt x="3207191" y="611504"/>
                    <a:pt x="2987009" y="611504"/>
                  </a:cubicBezTo>
                  <a:cubicBezTo>
                    <a:pt x="2599030" y="611504"/>
                    <a:pt x="2271258" y="691421"/>
                    <a:pt x="1985110" y="855943"/>
                  </a:cubicBezTo>
                  <a:cubicBezTo>
                    <a:pt x="1715153" y="1011087"/>
                    <a:pt x="1465955" y="1249819"/>
                    <a:pt x="1223061" y="1585590"/>
                  </a:cubicBezTo>
                  <a:cubicBezTo>
                    <a:pt x="1154375" y="1680490"/>
                    <a:pt x="1087756" y="1766217"/>
                    <a:pt x="1023311" y="1849089"/>
                  </a:cubicBezTo>
                  <a:cubicBezTo>
                    <a:pt x="765853" y="2180172"/>
                    <a:pt x="652067" y="2338069"/>
                    <a:pt x="652067" y="2610233"/>
                  </a:cubicBezTo>
                  <a:cubicBezTo>
                    <a:pt x="652067" y="2895038"/>
                    <a:pt x="727707" y="3176887"/>
                    <a:pt x="876921" y="3447930"/>
                  </a:cubicBezTo>
                  <a:cubicBezTo>
                    <a:pt x="1022224" y="3711838"/>
                    <a:pt x="1239145" y="3964023"/>
                    <a:pt x="1504428" y="4177169"/>
                  </a:cubicBezTo>
                  <a:lnTo>
                    <a:pt x="1689053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1"/>
            <p:cNvSpPr/>
            <p:nvPr/>
          </p:nvSpPr>
          <p:spPr>
            <a:xfrm>
              <a:off x="7875903" y="2463723"/>
              <a:ext cx="4315791" cy="4312749"/>
            </a:xfrm>
            <a:custGeom>
              <a:rect b="b" l="l" r="r" t="t"/>
              <a:pathLst>
                <a:path extrusionOk="0" h="4312749" w="4315791">
                  <a:moveTo>
                    <a:pt x="2987009" y="0"/>
                  </a:moveTo>
                  <a:cubicBezTo>
                    <a:pt x="3434423" y="0"/>
                    <a:pt x="3798884" y="137413"/>
                    <a:pt x="4136908" y="333995"/>
                  </a:cubicBezTo>
                  <a:lnTo>
                    <a:pt x="4315791" y="445229"/>
                  </a:lnTo>
                  <a:lnTo>
                    <a:pt x="4315791" y="1079495"/>
                  </a:lnTo>
                  <a:lnTo>
                    <a:pt x="4206793" y="1000737"/>
                  </a:lnTo>
                  <a:cubicBezTo>
                    <a:pt x="3781561" y="699607"/>
                    <a:pt x="3436718" y="509571"/>
                    <a:pt x="2987119" y="509571"/>
                  </a:cubicBezTo>
                  <a:cubicBezTo>
                    <a:pt x="2204204" y="509571"/>
                    <a:pt x="1649730" y="814251"/>
                    <a:pt x="1133184" y="1528405"/>
                  </a:cubicBezTo>
                  <a:cubicBezTo>
                    <a:pt x="1065585" y="1621878"/>
                    <a:pt x="999510" y="1706892"/>
                    <a:pt x="935607" y="1789050"/>
                  </a:cubicBezTo>
                  <a:cubicBezTo>
                    <a:pt x="670760" y="2129716"/>
                    <a:pt x="543498" y="2306877"/>
                    <a:pt x="543498" y="2610233"/>
                  </a:cubicBezTo>
                  <a:cubicBezTo>
                    <a:pt x="543498" y="2911449"/>
                    <a:pt x="623267" y="3208997"/>
                    <a:pt x="780416" y="3494616"/>
                  </a:cubicBezTo>
                  <a:cubicBezTo>
                    <a:pt x="934194" y="3774018"/>
                    <a:pt x="1154050" y="4029772"/>
                    <a:pt x="1433786" y="4254537"/>
                  </a:cubicBezTo>
                  <a:lnTo>
                    <a:pt x="1513041" y="4312749"/>
                  </a:lnTo>
                  <a:lnTo>
                    <a:pt x="729636" y="4312749"/>
                  </a:lnTo>
                  <a:lnTo>
                    <a:pt x="638463" y="4216521"/>
                  </a:lnTo>
                  <a:cubicBezTo>
                    <a:pt x="243716" y="3758034"/>
                    <a:pt x="0" y="3205314"/>
                    <a:pt x="0" y="2610335"/>
                  </a:cubicBezTo>
                  <a:cubicBezTo>
                    <a:pt x="0" y="2015344"/>
                    <a:pt x="351790" y="1700877"/>
                    <a:pt x="683474" y="1242376"/>
                  </a:cubicBezTo>
                  <a:cubicBezTo>
                    <a:pt x="1236211" y="478174"/>
                    <a:pt x="1925445" y="0"/>
                    <a:pt x="29870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1"/>
            <p:cNvSpPr/>
            <p:nvPr/>
          </p:nvSpPr>
          <p:spPr>
            <a:xfrm>
              <a:off x="7877037" y="2411531"/>
              <a:ext cx="4314657" cy="4364939"/>
            </a:xfrm>
            <a:custGeom>
              <a:rect b="b" l="l" r="r" t="t"/>
              <a:pathLst>
                <a:path extrusionOk="0" h="4364939" w="4314657">
                  <a:moveTo>
                    <a:pt x="3028307" y="21"/>
                  </a:moveTo>
                  <a:lnTo>
                    <a:pt x="3066670" y="836"/>
                  </a:lnTo>
                  <a:cubicBezTo>
                    <a:pt x="3117749" y="1856"/>
                    <a:pt x="3168937" y="5320"/>
                    <a:pt x="3220125" y="9909"/>
                  </a:cubicBezTo>
                  <a:cubicBezTo>
                    <a:pt x="3424763" y="29073"/>
                    <a:pt x="3627448" y="77898"/>
                    <a:pt x="3816113" y="150272"/>
                  </a:cubicBezTo>
                  <a:cubicBezTo>
                    <a:pt x="3910880" y="185950"/>
                    <a:pt x="4001951" y="227538"/>
                    <a:pt x="4089981" y="272287"/>
                  </a:cubicBezTo>
                  <a:lnTo>
                    <a:pt x="4314657" y="398926"/>
                  </a:lnTo>
                  <a:lnTo>
                    <a:pt x="4314657" y="911199"/>
                  </a:lnTo>
                  <a:lnTo>
                    <a:pt x="4310597" y="908154"/>
                  </a:lnTo>
                  <a:cubicBezTo>
                    <a:pt x="4274842" y="881549"/>
                    <a:pt x="4239087" y="855352"/>
                    <a:pt x="4203223" y="829562"/>
                  </a:cubicBezTo>
                  <a:cubicBezTo>
                    <a:pt x="4167576" y="803773"/>
                    <a:pt x="4131821" y="778086"/>
                    <a:pt x="4095850" y="753520"/>
                  </a:cubicBezTo>
                  <a:cubicBezTo>
                    <a:pt x="3951852" y="654949"/>
                    <a:pt x="3806115" y="565043"/>
                    <a:pt x="3652987" y="494811"/>
                  </a:cubicBezTo>
                  <a:cubicBezTo>
                    <a:pt x="3500404" y="423761"/>
                    <a:pt x="3340213" y="373101"/>
                    <a:pt x="3173610" y="347209"/>
                  </a:cubicBezTo>
                  <a:cubicBezTo>
                    <a:pt x="3131987" y="341093"/>
                    <a:pt x="3090036" y="335792"/>
                    <a:pt x="3047760" y="332632"/>
                  </a:cubicBezTo>
                  <a:lnTo>
                    <a:pt x="3016027" y="330186"/>
                  </a:lnTo>
                  <a:cubicBezTo>
                    <a:pt x="3005485" y="329472"/>
                    <a:pt x="2994834" y="329168"/>
                    <a:pt x="2984184" y="328658"/>
                  </a:cubicBezTo>
                  <a:cubicBezTo>
                    <a:pt x="2973533" y="328249"/>
                    <a:pt x="2962992" y="327638"/>
                    <a:pt x="2952233" y="327332"/>
                  </a:cubicBezTo>
                  <a:lnTo>
                    <a:pt x="2919085" y="327026"/>
                  </a:lnTo>
                  <a:cubicBezTo>
                    <a:pt x="2897025" y="326925"/>
                    <a:pt x="2874854" y="326212"/>
                    <a:pt x="2852901" y="326720"/>
                  </a:cubicBezTo>
                  <a:lnTo>
                    <a:pt x="2786826" y="328148"/>
                  </a:lnTo>
                  <a:cubicBezTo>
                    <a:pt x="2764763" y="328759"/>
                    <a:pt x="2742919" y="330391"/>
                    <a:pt x="2720965" y="331409"/>
                  </a:cubicBezTo>
                  <a:cubicBezTo>
                    <a:pt x="2699013" y="332326"/>
                    <a:pt x="2677170" y="334162"/>
                    <a:pt x="2655325" y="336098"/>
                  </a:cubicBezTo>
                  <a:cubicBezTo>
                    <a:pt x="2611528" y="339463"/>
                    <a:pt x="2568165" y="345170"/>
                    <a:pt x="2524803" y="350573"/>
                  </a:cubicBezTo>
                  <a:lnTo>
                    <a:pt x="2460139" y="360664"/>
                  </a:lnTo>
                  <a:cubicBezTo>
                    <a:pt x="2438622" y="364130"/>
                    <a:pt x="2417430" y="368717"/>
                    <a:pt x="2396019" y="372693"/>
                  </a:cubicBezTo>
                  <a:cubicBezTo>
                    <a:pt x="2310709" y="389513"/>
                    <a:pt x="2226809" y="411836"/>
                    <a:pt x="2145843" y="440989"/>
                  </a:cubicBezTo>
                  <a:cubicBezTo>
                    <a:pt x="1983479" y="499295"/>
                    <a:pt x="1835678" y="585838"/>
                    <a:pt x="1698635" y="682676"/>
                  </a:cubicBezTo>
                  <a:cubicBezTo>
                    <a:pt x="1629841" y="730992"/>
                    <a:pt x="1563549" y="782367"/>
                    <a:pt x="1498450" y="835474"/>
                  </a:cubicBezTo>
                  <a:cubicBezTo>
                    <a:pt x="1433352" y="888583"/>
                    <a:pt x="1369775" y="943932"/>
                    <a:pt x="1307285" y="1001220"/>
                  </a:cubicBezTo>
                  <a:cubicBezTo>
                    <a:pt x="1182958" y="1116304"/>
                    <a:pt x="1060588" y="1237708"/>
                    <a:pt x="947780" y="1369612"/>
                  </a:cubicBezTo>
                  <a:cubicBezTo>
                    <a:pt x="933325" y="1385818"/>
                    <a:pt x="919958" y="1402841"/>
                    <a:pt x="905939" y="1419458"/>
                  </a:cubicBezTo>
                  <a:lnTo>
                    <a:pt x="863228" y="1471545"/>
                  </a:lnTo>
                  <a:cubicBezTo>
                    <a:pt x="833776" y="1507529"/>
                    <a:pt x="804215" y="1543001"/>
                    <a:pt x="774330" y="1577659"/>
                  </a:cubicBezTo>
                  <a:cubicBezTo>
                    <a:pt x="714665" y="1647178"/>
                    <a:pt x="653806" y="1714046"/>
                    <a:pt x="595554" y="1780916"/>
                  </a:cubicBezTo>
                  <a:cubicBezTo>
                    <a:pt x="537303" y="1847683"/>
                    <a:pt x="481009" y="1914144"/>
                    <a:pt x="430365" y="1982644"/>
                  </a:cubicBezTo>
                  <a:cubicBezTo>
                    <a:pt x="405369" y="2016995"/>
                    <a:pt x="381351" y="2051756"/>
                    <a:pt x="358855" y="2087025"/>
                  </a:cubicBezTo>
                  <a:cubicBezTo>
                    <a:pt x="336685" y="2122396"/>
                    <a:pt x="315601" y="2158277"/>
                    <a:pt x="296583" y="2194872"/>
                  </a:cubicBezTo>
                  <a:cubicBezTo>
                    <a:pt x="258980" y="2268161"/>
                    <a:pt x="227572" y="2344307"/>
                    <a:pt x="207358" y="2423918"/>
                  </a:cubicBezTo>
                  <a:cubicBezTo>
                    <a:pt x="186817" y="2503426"/>
                    <a:pt x="178124" y="2585790"/>
                    <a:pt x="177146" y="2668765"/>
                  </a:cubicBezTo>
                  <a:cubicBezTo>
                    <a:pt x="177037" y="2837670"/>
                    <a:pt x="201490" y="3006472"/>
                    <a:pt x="248763" y="3168854"/>
                  </a:cubicBezTo>
                  <a:cubicBezTo>
                    <a:pt x="295931" y="3331644"/>
                    <a:pt x="363962" y="3488316"/>
                    <a:pt x="445688" y="3637956"/>
                  </a:cubicBezTo>
                  <a:cubicBezTo>
                    <a:pt x="527413" y="3787697"/>
                    <a:pt x="625115" y="3929794"/>
                    <a:pt x="735859" y="4062310"/>
                  </a:cubicBezTo>
                  <a:cubicBezTo>
                    <a:pt x="791121" y="4128668"/>
                    <a:pt x="849589" y="4192733"/>
                    <a:pt x="910884" y="4254366"/>
                  </a:cubicBezTo>
                  <a:lnTo>
                    <a:pt x="1030507" y="4364939"/>
                  </a:lnTo>
                  <a:lnTo>
                    <a:pt x="676755" y="4364939"/>
                  </a:lnTo>
                  <a:lnTo>
                    <a:pt x="538105" y="4202315"/>
                  </a:lnTo>
                  <a:cubicBezTo>
                    <a:pt x="423518" y="4054791"/>
                    <a:pt x="323372" y="3897379"/>
                    <a:pt x="241592" y="3731226"/>
                  </a:cubicBezTo>
                  <a:cubicBezTo>
                    <a:pt x="160193" y="3565073"/>
                    <a:pt x="99768" y="3389950"/>
                    <a:pt x="60317" y="3211362"/>
                  </a:cubicBezTo>
                  <a:cubicBezTo>
                    <a:pt x="20759" y="3032669"/>
                    <a:pt x="435" y="2850716"/>
                    <a:pt x="0" y="2668765"/>
                  </a:cubicBezTo>
                  <a:cubicBezTo>
                    <a:pt x="0" y="2576309"/>
                    <a:pt x="6413" y="2483039"/>
                    <a:pt x="21736" y="2390280"/>
                  </a:cubicBezTo>
                  <a:lnTo>
                    <a:pt x="27605" y="2355521"/>
                  </a:lnTo>
                  <a:lnTo>
                    <a:pt x="34669" y="2320862"/>
                  </a:lnTo>
                  <a:cubicBezTo>
                    <a:pt x="39343" y="2297723"/>
                    <a:pt x="45102" y="2274686"/>
                    <a:pt x="50753" y="2251750"/>
                  </a:cubicBezTo>
                  <a:cubicBezTo>
                    <a:pt x="62708" y="2205881"/>
                    <a:pt x="77379" y="2160723"/>
                    <a:pt x="93899" y="2116179"/>
                  </a:cubicBezTo>
                  <a:cubicBezTo>
                    <a:pt x="110744" y="2071734"/>
                    <a:pt x="129762" y="2028209"/>
                    <a:pt x="150194" y="1985498"/>
                  </a:cubicBezTo>
                  <a:cubicBezTo>
                    <a:pt x="170734" y="1942890"/>
                    <a:pt x="193229" y="1901402"/>
                    <a:pt x="216486" y="1860628"/>
                  </a:cubicBezTo>
                  <a:cubicBezTo>
                    <a:pt x="263109" y="1779183"/>
                    <a:pt x="312993" y="1701000"/>
                    <a:pt x="363527" y="1625058"/>
                  </a:cubicBezTo>
                  <a:lnTo>
                    <a:pt x="514155" y="1402231"/>
                  </a:lnTo>
                  <a:cubicBezTo>
                    <a:pt x="538825" y="1365636"/>
                    <a:pt x="563277" y="1329551"/>
                    <a:pt x="586861" y="1293160"/>
                  </a:cubicBezTo>
                  <a:lnTo>
                    <a:pt x="623702" y="1236892"/>
                  </a:lnTo>
                  <a:cubicBezTo>
                    <a:pt x="636526" y="1217525"/>
                    <a:pt x="649025" y="1198055"/>
                    <a:pt x="662283" y="1178892"/>
                  </a:cubicBezTo>
                  <a:cubicBezTo>
                    <a:pt x="713905" y="1101523"/>
                    <a:pt x="769222" y="1025786"/>
                    <a:pt x="827364" y="951170"/>
                  </a:cubicBezTo>
                  <a:cubicBezTo>
                    <a:pt x="885834" y="876861"/>
                    <a:pt x="947997" y="804283"/>
                    <a:pt x="1016355" y="736089"/>
                  </a:cubicBezTo>
                  <a:cubicBezTo>
                    <a:pt x="1152311" y="599497"/>
                    <a:pt x="1308047" y="476054"/>
                    <a:pt x="1482474" y="378707"/>
                  </a:cubicBezTo>
                  <a:cubicBezTo>
                    <a:pt x="1656793" y="281156"/>
                    <a:pt x="1845132" y="207966"/>
                    <a:pt x="2035644" y="149151"/>
                  </a:cubicBezTo>
                  <a:cubicBezTo>
                    <a:pt x="2131063" y="119997"/>
                    <a:pt x="2227460" y="94412"/>
                    <a:pt x="2324619" y="72802"/>
                  </a:cubicBezTo>
                  <a:cubicBezTo>
                    <a:pt x="2421885" y="51396"/>
                    <a:pt x="2520239" y="35291"/>
                    <a:pt x="2618809" y="24078"/>
                  </a:cubicBezTo>
                  <a:cubicBezTo>
                    <a:pt x="2717272" y="12252"/>
                    <a:pt x="2816168" y="4914"/>
                    <a:pt x="2914849" y="1957"/>
                  </a:cubicBezTo>
                  <a:lnTo>
                    <a:pt x="2951907" y="633"/>
                  </a:lnTo>
                  <a:lnTo>
                    <a:pt x="2990052" y="224"/>
                  </a:lnTo>
                  <a:cubicBezTo>
                    <a:pt x="3002768" y="224"/>
                    <a:pt x="3015592" y="-81"/>
                    <a:pt x="3028307" y="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1"/>
            <p:cNvSpPr/>
            <p:nvPr/>
          </p:nvSpPr>
          <p:spPr>
            <a:xfrm>
              <a:off x="7855526" y="2145638"/>
              <a:ext cx="4336168" cy="4630833"/>
            </a:xfrm>
            <a:custGeom>
              <a:rect b="b" l="l" r="r" t="t"/>
              <a:pathLst>
                <a:path extrusionOk="0" h="4630833" w="4336168">
                  <a:moveTo>
                    <a:pt x="3053738" y="111"/>
                  </a:moveTo>
                  <a:lnTo>
                    <a:pt x="3093948" y="316"/>
                  </a:lnTo>
                  <a:lnTo>
                    <a:pt x="3134268" y="1743"/>
                  </a:lnTo>
                  <a:cubicBezTo>
                    <a:pt x="3187955" y="3475"/>
                    <a:pt x="3241749" y="7756"/>
                    <a:pt x="3295438" y="13058"/>
                  </a:cubicBezTo>
                  <a:cubicBezTo>
                    <a:pt x="3510076" y="35585"/>
                    <a:pt x="3722324" y="89406"/>
                    <a:pt x="3918813" y="169935"/>
                  </a:cubicBezTo>
                  <a:cubicBezTo>
                    <a:pt x="4017384" y="209689"/>
                    <a:pt x="4111933" y="255763"/>
                    <a:pt x="4203331" y="305405"/>
                  </a:cubicBezTo>
                  <a:lnTo>
                    <a:pt x="4336168" y="386579"/>
                  </a:lnTo>
                  <a:lnTo>
                    <a:pt x="4336168" y="772673"/>
                  </a:lnTo>
                  <a:lnTo>
                    <a:pt x="4270820" y="728127"/>
                  </a:lnTo>
                  <a:cubicBezTo>
                    <a:pt x="4191920" y="677771"/>
                    <a:pt x="4111825" y="630168"/>
                    <a:pt x="4030208" y="587253"/>
                  </a:cubicBezTo>
                  <a:cubicBezTo>
                    <a:pt x="3948699" y="544136"/>
                    <a:pt x="3865886" y="504687"/>
                    <a:pt x="3781010" y="471455"/>
                  </a:cubicBezTo>
                  <a:cubicBezTo>
                    <a:pt x="3611688" y="404384"/>
                    <a:pt x="3435522" y="358818"/>
                    <a:pt x="3254466" y="338024"/>
                  </a:cubicBezTo>
                  <a:cubicBezTo>
                    <a:pt x="3209255" y="333029"/>
                    <a:pt x="3163720" y="328748"/>
                    <a:pt x="3117966" y="326812"/>
                  </a:cubicBezTo>
                  <a:lnTo>
                    <a:pt x="3083625" y="325179"/>
                  </a:lnTo>
                  <a:lnTo>
                    <a:pt x="3049173" y="324366"/>
                  </a:lnTo>
                  <a:cubicBezTo>
                    <a:pt x="3026568" y="323447"/>
                    <a:pt x="3002550" y="323855"/>
                    <a:pt x="2978858" y="323855"/>
                  </a:cubicBezTo>
                  <a:cubicBezTo>
                    <a:pt x="2883983" y="323956"/>
                    <a:pt x="2789434" y="327423"/>
                    <a:pt x="2695862" y="335373"/>
                  </a:cubicBezTo>
                  <a:cubicBezTo>
                    <a:pt x="2602290" y="343223"/>
                    <a:pt x="2509371" y="354945"/>
                    <a:pt x="2417972" y="372070"/>
                  </a:cubicBezTo>
                  <a:cubicBezTo>
                    <a:pt x="2326683" y="389500"/>
                    <a:pt x="2236697" y="411009"/>
                    <a:pt x="2148451" y="437613"/>
                  </a:cubicBezTo>
                  <a:cubicBezTo>
                    <a:pt x="2060204" y="464116"/>
                    <a:pt x="1973588" y="495411"/>
                    <a:pt x="1889690" y="532515"/>
                  </a:cubicBezTo>
                  <a:cubicBezTo>
                    <a:pt x="1805247" y="568599"/>
                    <a:pt x="1723848" y="611411"/>
                    <a:pt x="1644512" y="658098"/>
                  </a:cubicBezTo>
                  <a:cubicBezTo>
                    <a:pt x="1486169" y="751979"/>
                    <a:pt x="1338149" y="865229"/>
                    <a:pt x="1200999" y="992137"/>
                  </a:cubicBezTo>
                  <a:cubicBezTo>
                    <a:pt x="1132531" y="1055744"/>
                    <a:pt x="1066782" y="1122715"/>
                    <a:pt x="1003531" y="1192234"/>
                  </a:cubicBezTo>
                  <a:cubicBezTo>
                    <a:pt x="971688" y="1226790"/>
                    <a:pt x="941150" y="1262568"/>
                    <a:pt x="910394" y="1298347"/>
                  </a:cubicBezTo>
                  <a:cubicBezTo>
                    <a:pt x="880507" y="1334738"/>
                    <a:pt x="850187" y="1370925"/>
                    <a:pt x="821278" y="1408233"/>
                  </a:cubicBezTo>
                  <a:cubicBezTo>
                    <a:pt x="792152" y="1444624"/>
                    <a:pt x="762266" y="1484480"/>
                    <a:pt x="732162" y="1521993"/>
                  </a:cubicBezTo>
                  <a:cubicBezTo>
                    <a:pt x="701950" y="1559810"/>
                    <a:pt x="671302" y="1597219"/>
                    <a:pt x="640548" y="1634323"/>
                  </a:cubicBezTo>
                  <a:cubicBezTo>
                    <a:pt x="579362" y="1708838"/>
                    <a:pt x="516980" y="1781618"/>
                    <a:pt x="457317" y="1855930"/>
                  </a:cubicBezTo>
                  <a:cubicBezTo>
                    <a:pt x="427540" y="1893033"/>
                    <a:pt x="397870" y="1930239"/>
                    <a:pt x="369288" y="1967955"/>
                  </a:cubicBezTo>
                  <a:cubicBezTo>
                    <a:pt x="341141" y="2005976"/>
                    <a:pt x="313211" y="2044100"/>
                    <a:pt x="287128" y="2083243"/>
                  </a:cubicBezTo>
                  <a:cubicBezTo>
                    <a:pt x="260936" y="2122284"/>
                    <a:pt x="235506" y="2161835"/>
                    <a:pt x="212683" y="2202607"/>
                  </a:cubicBezTo>
                  <a:cubicBezTo>
                    <a:pt x="200728" y="2222791"/>
                    <a:pt x="190187" y="2243586"/>
                    <a:pt x="179101" y="2264177"/>
                  </a:cubicBezTo>
                  <a:cubicBezTo>
                    <a:pt x="168886" y="2285072"/>
                    <a:pt x="158127" y="2305867"/>
                    <a:pt x="148890" y="2327172"/>
                  </a:cubicBezTo>
                  <a:cubicBezTo>
                    <a:pt x="109982" y="2411777"/>
                    <a:pt x="81183" y="2500256"/>
                    <a:pt x="61295" y="2590672"/>
                  </a:cubicBezTo>
                  <a:cubicBezTo>
                    <a:pt x="42386" y="2681292"/>
                    <a:pt x="33147" y="2773643"/>
                    <a:pt x="32604" y="2866202"/>
                  </a:cubicBezTo>
                  <a:cubicBezTo>
                    <a:pt x="32495" y="3051925"/>
                    <a:pt x="55643" y="3237650"/>
                    <a:pt x="100853" y="3418074"/>
                  </a:cubicBezTo>
                  <a:cubicBezTo>
                    <a:pt x="123133" y="3508490"/>
                    <a:pt x="151498" y="3597377"/>
                    <a:pt x="184971" y="3684428"/>
                  </a:cubicBezTo>
                  <a:cubicBezTo>
                    <a:pt x="192796" y="3706344"/>
                    <a:pt x="202250" y="3727751"/>
                    <a:pt x="210836" y="3749462"/>
                  </a:cubicBezTo>
                  <a:cubicBezTo>
                    <a:pt x="219421" y="3771175"/>
                    <a:pt x="228985" y="3792479"/>
                    <a:pt x="238440" y="3813783"/>
                  </a:cubicBezTo>
                  <a:lnTo>
                    <a:pt x="252894" y="3845688"/>
                  </a:lnTo>
                  <a:lnTo>
                    <a:pt x="268109" y="3877287"/>
                  </a:lnTo>
                  <a:cubicBezTo>
                    <a:pt x="278215" y="3898287"/>
                    <a:pt x="288432" y="3919284"/>
                    <a:pt x="299409" y="3939978"/>
                  </a:cubicBezTo>
                  <a:cubicBezTo>
                    <a:pt x="341792" y="4023258"/>
                    <a:pt x="389828" y="4103787"/>
                    <a:pt x="440689" y="4182378"/>
                  </a:cubicBezTo>
                  <a:cubicBezTo>
                    <a:pt x="492420" y="4260561"/>
                    <a:pt x="547953" y="4336299"/>
                    <a:pt x="606640" y="4409488"/>
                  </a:cubicBezTo>
                  <a:cubicBezTo>
                    <a:pt x="665381" y="4482677"/>
                    <a:pt x="727435" y="4553292"/>
                    <a:pt x="792425" y="4621205"/>
                  </a:cubicBezTo>
                  <a:lnTo>
                    <a:pt x="802442" y="4630833"/>
                  </a:lnTo>
                  <a:lnTo>
                    <a:pt x="592561" y="4630833"/>
                  </a:lnTo>
                  <a:lnTo>
                    <a:pt x="489377" y="4483185"/>
                  </a:lnTo>
                  <a:cubicBezTo>
                    <a:pt x="437212" y="4401230"/>
                    <a:pt x="388850" y="4317339"/>
                    <a:pt x="344944" y="4231611"/>
                  </a:cubicBezTo>
                  <a:cubicBezTo>
                    <a:pt x="300386" y="4146191"/>
                    <a:pt x="260828" y="4058731"/>
                    <a:pt x="224311" y="3970456"/>
                  </a:cubicBezTo>
                  <a:cubicBezTo>
                    <a:pt x="78901" y="3617049"/>
                    <a:pt x="1413" y="3242136"/>
                    <a:pt x="0" y="2866202"/>
                  </a:cubicBezTo>
                  <a:cubicBezTo>
                    <a:pt x="0" y="2771912"/>
                    <a:pt x="8043" y="2677417"/>
                    <a:pt x="25105" y="2584351"/>
                  </a:cubicBezTo>
                  <a:cubicBezTo>
                    <a:pt x="42928" y="2491285"/>
                    <a:pt x="69446" y="2399444"/>
                    <a:pt x="105200" y="2310863"/>
                  </a:cubicBezTo>
                  <a:cubicBezTo>
                    <a:pt x="140304" y="2221974"/>
                    <a:pt x="184318" y="2136351"/>
                    <a:pt x="232245" y="2053172"/>
                  </a:cubicBezTo>
                  <a:cubicBezTo>
                    <a:pt x="256154" y="2011379"/>
                    <a:pt x="281802" y="1970810"/>
                    <a:pt x="307667" y="1930341"/>
                  </a:cubicBezTo>
                  <a:cubicBezTo>
                    <a:pt x="333533" y="1889873"/>
                    <a:pt x="360049" y="1849915"/>
                    <a:pt x="386893" y="1810161"/>
                  </a:cubicBezTo>
                  <a:lnTo>
                    <a:pt x="548823" y="1573876"/>
                  </a:lnTo>
                  <a:cubicBezTo>
                    <a:pt x="575341" y="1534529"/>
                    <a:pt x="601098" y="1494877"/>
                    <a:pt x="626419" y="1455224"/>
                  </a:cubicBezTo>
                  <a:cubicBezTo>
                    <a:pt x="651959" y="1415266"/>
                    <a:pt x="675434" y="1376225"/>
                    <a:pt x="701081" y="1334534"/>
                  </a:cubicBezTo>
                  <a:cubicBezTo>
                    <a:pt x="751290" y="1252070"/>
                    <a:pt x="804324" y="1170828"/>
                    <a:pt x="861162" y="1091320"/>
                  </a:cubicBezTo>
                  <a:cubicBezTo>
                    <a:pt x="917894" y="1011810"/>
                    <a:pt x="977884" y="933729"/>
                    <a:pt x="1042329" y="858093"/>
                  </a:cubicBezTo>
                  <a:cubicBezTo>
                    <a:pt x="1171765" y="707536"/>
                    <a:pt x="1319348" y="566764"/>
                    <a:pt x="1487799" y="446686"/>
                  </a:cubicBezTo>
                  <a:cubicBezTo>
                    <a:pt x="1571699" y="386340"/>
                    <a:pt x="1661031" y="332010"/>
                    <a:pt x="1754060" y="283388"/>
                  </a:cubicBezTo>
                  <a:cubicBezTo>
                    <a:pt x="1847414" y="235478"/>
                    <a:pt x="1944463" y="193278"/>
                    <a:pt x="2044121" y="157906"/>
                  </a:cubicBezTo>
                  <a:cubicBezTo>
                    <a:pt x="2143778" y="122638"/>
                    <a:pt x="2245936" y="93789"/>
                    <a:pt x="2349287" y="71364"/>
                  </a:cubicBezTo>
                  <a:cubicBezTo>
                    <a:pt x="2452641" y="48939"/>
                    <a:pt x="2556971" y="32935"/>
                    <a:pt x="2661411" y="21213"/>
                  </a:cubicBezTo>
                  <a:cubicBezTo>
                    <a:pt x="2713576" y="14994"/>
                    <a:pt x="2765850" y="11222"/>
                    <a:pt x="2818124" y="7146"/>
                  </a:cubicBezTo>
                  <a:cubicBezTo>
                    <a:pt x="2870290" y="4596"/>
                    <a:pt x="2922672" y="1640"/>
                    <a:pt x="2974728" y="1029"/>
                  </a:cubicBezTo>
                  <a:cubicBezTo>
                    <a:pt x="3000811" y="519"/>
                    <a:pt x="3026568" y="-296"/>
                    <a:pt x="3053738" y="1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11"/>
          <p:cNvGrpSpPr/>
          <p:nvPr/>
        </p:nvGrpSpPr>
        <p:grpSpPr>
          <a:xfrm flipH="1">
            <a:off x="5112326" y="0"/>
            <a:ext cx="4683941" cy="3456291"/>
            <a:chOff x="4345582" y="0"/>
            <a:chExt cx="5069918" cy="3741104"/>
          </a:xfrm>
        </p:grpSpPr>
        <p:sp>
          <p:nvSpPr>
            <p:cNvPr id="207" name="Google Shape;207;p11"/>
            <p:cNvSpPr/>
            <p:nvPr/>
          </p:nvSpPr>
          <p:spPr>
            <a:xfrm>
              <a:off x="4345582" y="1"/>
              <a:ext cx="5069918" cy="3741103"/>
            </a:xfrm>
            <a:custGeom>
              <a:rect b="b" l="l" r="r" t="t"/>
              <a:pathLst>
                <a:path extrusionOk="0" h="3741103" w="5069918">
                  <a:moveTo>
                    <a:pt x="475344" y="0"/>
                  </a:moveTo>
                  <a:lnTo>
                    <a:pt x="643707" y="0"/>
                  </a:lnTo>
                  <a:lnTo>
                    <a:pt x="635672" y="7778"/>
                  </a:lnTo>
                  <a:cubicBezTo>
                    <a:pt x="583538" y="62643"/>
                    <a:pt x="533759" y="119691"/>
                    <a:pt x="486638" y="178818"/>
                  </a:cubicBezTo>
                  <a:cubicBezTo>
                    <a:pt x="439560" y="237945"/>
                    <a:pt x="395012" y="299131"/>
                    <a:pt x="353514" y="362293"/>
                  </a:cubicBezTo>
                  <a:cubicBezTo>
                    <a:pt x="312714" y="425784"/>
                    <a:pt x="274180" y="490841"/>
                    <a:pt x="240181" y="558120"/>
                  </a:cubicBezTo>
                  <a:cubicBezTo>
                    <a:pt x="231376" y="574838"/>
                    <a:pt x="223180" y="591801"/>
                    <a:pt x="215073" y="608766"/>
                  </a:cubicBezTo>
                  <a:lnTo>
                    <a:pt x="202868" y="634294"/>
                  </a:lnTo>
                  <a:lnTo>
                    <a:pt x="191273" y="660069"/>
                  </a:lnTo>
                  <a:cubicBezTo>
                    <a:pt x="183688" y="677280"/>
                    <a:pt x="176016" y="694491"/>
                    <a:pt x="169129" y="712032"/>
                  </a:cubicBezTo>
                  <a:cubicBezTo>
                    <a:pt x="162242" y="729572"/>
                    <a:pt x="154658" y="746866"/>
                    <a:pt x="148381" y="764571"/>
                  </a:cubicBezTo>
                  <a:cubicBezTo>
                    <a:pt x="121529" y="834897"/>
                    <a:pt x="98775" y="906706"/>
                    <a:pt x="80903" y="979750"/>
                  </a:cubicBezTo>
                  <a:cubicBezTo>
                    <a:pt x="44636" y="1125509"/>
                    <a:pt x="26067" y="1275550"/>
                    <a:pt x="26154" y="1425590"/>
                  </a:cubicBezTo>
                  <a:cubicBezTo>
                    <a:pt x="26590" y="1500365"/>
                    <a:pt x="34001" y="1574973"/>
                    <a:pt x="49170" y="1648182"/>
                  </a:cubicBezTo>
                  <a:cubicBezTo>
                    <a:pt x="65124" y="1721226"/>
                    <a:pt x="88226" y="1792705"/>
                    <a:pt x="119437" y="1861055"/>
                  </a:cubicBezTo>
                  <a:cubicBezTo>
                    <a:pt x="126847" y="1878267"/>
                    <a:pt x="135478" y="1895066"/>
                    <a:pt x="143672" y="1911947"/>
                  </a:cubicBezTo>
                  <a:cubicBezTo>
                    <a:pt x="152565" y="1928582"/>
                    <a:pt x="161021" y="1945381"/>
                    <a:pt x="170611" y="1961687"/>
                  </a:cubicBezTo>
                  <a:cubicBezTo>
                    <a:pt x="188919" y="1994626"/>
                    <a:pt x="209319" y="2026578"/>
                    <a:pt x="230330" y="2058118"/>
                  </a:cubicBezTo>
                  <a:cubicBezTo>
                    <a:pt x="251253" y="2089740"/>
                    <a:pt x="273658" y="2120539"/>
                    <a:pt x="296237" y="2151255"/>
                  </a:cubicBezTo>
                  <a:cubicBezTo>
                    <a:pt x="319165" y="2181725"/>
                    <a:pt x="342966" y="2211782"/>
                    <a:pt x="366853" y="2241757"/>
                  </a:cubicBezTo>
                  <a:cubicBezTo>
                    <a:pt x="414714" y="2301791"/>
                    <a:pt x="464756" y="2360588"/>
                    <a:pt x="513838" y="2420786"/>
                  </a:cubicBezTo>
                  <a:cubicBezTo>
                    <a:pt x="538509" y="2450761"/>
                    <a:pt x="563094" y="2480983"/>
                    <a:pt x="587330" y="2511534"/>
                  </a:cubicBezTo>
                  <a:cubicBezTo>
                    <a:pt x="611479" y="2541839"/>
                    <a:pt x="635453" y="2574038"/>
                    <a:pt x="658817" y="2603437"/>
                  </a:cubicBezTo>
                  <a:cubicBezTo>
                    <a:pt x="682008" y="2633577"/>
                    <a:pt x="706330" y="2662811"/>
                    <a:pt x="730305" y="2692210"/>
                  </a:cubicBezTo>
                  <a:cubicBezTo>
                    <a:pt x="754977" y="2721115"/>
                    <a:pt x="779474" y="2750019"/>
                    <a:pt x="805018" y="2777936"/>
                  </a:cubicBezTo>
                  <a:cubicBezTo>
                    <a:pt x="855757" y="2834098"/>
                    <a:pt x="908500" y="2888202"/>
                    <a:pt x="963424" y="2939588"/>
                  </a:cubicBezTo>
                  <a:cubicBezTo>
                    <a:pt x="1073444" y="3042113"/>
                    <a:pt x="1192183" y="3133604"/>
                    <a:pt x="1319204" y="3209447"/>
                  </a:cubicBezTo>
                  <a:cubicBezTo>
                    <a:pt x="1382846" y="3247164"/>
                    <a:pt x="1448143" y="3281751"/>
                    <a:pt x="1515882" y="3310902"/>
                  </a:cubicBezTo>
                  <a:cubicBezTo>
                    <a:pt x="1583184" y="3340877"/>
                    <a:pt x="1652666" y="3366159"/>
                    <a:pt x="1723456" y="3387570"/>
                  </a:cubicBezTo>
                  <a:cubicBezTo>
                    <a:pt x="1794246" y="3409063"/>
                    <a:pt x="1866431" y="3426439"/>
                    <a:pt x="1939662" y="3440520"/>
                  </a:cubicBezTo>
                  <a:cubicBezTo>
                    <a:pt x="2012981" y="3454355"/>
                    <a:pt x="2087519" y="3463825"/>
                    <a:pt x="2162581" y="3470167"/>
                  </a:cubicBezTo>
                  <a:cubicBezTo>
                    <a:pt x="2237643" y="3476589"/>
                    <a:pt x="2313489" y="3479390"/>
                    <a:pt x="2389597" y="3479472"/>
                  </a:cubicBezTo>
                  <a:cubicBezTo>
                    <a:pt x="2408602" y="3479472"/>
                    <a:pt x="2427869" y="3479801"/>
                    <a:pt x="2446002" y="3479059"/>
                  </a:cubicBezTo>
                  <a:lnTo>
                    <a:pt x="2473639" y="3478402"/>
                  </a:lnTo>
                  <a:lnTo>
                    <a:pt x="2501187" y="3477083"/>
                  </a:lnTo>
                  <a:cubicBezTo>
                    <a:pt x="2537890" y="3475519"/>
                    <a:pt x="2574418" y="3472060"/>
                    <a:pt x="2610685" y="3468025"/>
                  </a:cubicBezTo>
                  <a:cubicBezTo>
                    <a:pt x="2755926" y="3451226"/>
                    <a:pt x="2897244" y="3414415"/>
                    <a:pt x="3033071" y="3360230"/>
                  </a:cubicBezTo>
                  <a:cubicBezTo>
                    <a:pt x="3101158" y="3333383"/>
                    <a:pt x="3167589" y="3301514"/>
                    <a:pt x="3232974" y="3266681"/>
                  </a:cubicBezTo>
                  <a:cubicBezTo>
                    <a:pt x="3298446" y="3232011"/>
                    <a:pt x="3362697" y="3193554"/>
                    <a:pt x="3425990" y="3152873"/>
                  </a:cubicBezTo>
                  <a:cubicBezTo>
                    <a:pt x="3489282" y="3112110"/>
                    <a:pt x="3551529" y="3068712"/>
                    <a:pt x="3613601" y="3024078"/>
                  </a:cubicBezTo>
                  <a:cubicBezTo>
                    <a:pt x="3644549" y="3001762"/>
                    <a:pt x="3675411" y="2978868"/>
                    <a:pt x="3706185" y="2955893"/>
                  </a:cubicBezTo>
                  <a:lnTo>
                    <a:pt x="3799729" y="2885155"/>
                  </a:lnTo>
                  <a:cubicBezTo>
                    <a:pt x="3926402" y="2790205"/>
                    <a:pt x="4053597" y="2699374"/>
                    <a:pt x="4175561" y="2606072"/>
                  </a:cubicBezTo>
                  <a:cubicBezTo>
                    <a:pt x="4297526" y="2512852"/>
                    <a:pt x="4414084" y="2416833"/>
                    <a:pt x="4517132" y="2312331"/>
                  </a:cubicBezTo>
                  <a:cubicBezTo>
                    <a:pt x="4568480" y="2259956"/>
                    <a:pt x="4616604" y="2205689"/>
                    <a:pt x="4659758" y="2148703"/>
                  </a:cubicBezTo>
                  <a:cubicBezTo>
                    <a:pt x="4702650" y="2091634"/>
                    <a:pt x="4741184" y="2032096"/>
                    <a:pt x="4773178" y="1969674"/>
                  </a:cubicBezTo>
                  <a:cubicBezTo>
                    <a:pt x="4837865" y="1845080"/>
                    <a:pt x="4877446" y="1709038"/>
                    <a:pt x="4892092" y="1567562"/>
                  </a:cubicBezTo>
                  <a:cubicBezTo>
                    <a:pt x="4895666" y="1532233"/>
                    <a:pt x="4897845" y="1496576"/>
                    <a:pt x="4898804" y="1460754"/>
                  </a:cubicBezTo>
                  <a:cubicBezTo>
                    <a:pt x="4899066" y="1442884"/>
                    <a:pt x="4899414" y="1425015"/>
                    <a:pt x="4899153" y="1406239"/>
                  </a:cubicBezTo>
                  <a:cubicBezTo>
                    <a:pt x="4898979" y="1387711"/>
                    <a:pt x="4899066" y="1369263"/>
                    <a:pt x="4898456" y="1350735"/>
                  </a:cubicBezTo>
                  <a:cubicBezTo>
                    <a:pt x="4896974" y="1276703"/>
                    <a:pt x="4893226" y="1202753"/>
                    <a:pt x="4886774" y="1128886"/>
                  </a:cubicBezTo>
                  <a:cubicBezTo>
                    <a:pt x="4873610" y="981232"/>
                    <a:pt x="4851030" y="833991"/>
                    <a:pt x="4815896" y="689221"/>
                  </a:cubicBezTo>
                  <a:cubicBezTo>
                    <a:pt x="4780676" y="544533"/>
                    <a:pt x="4733860" y="402068"/>
                    <a:pt x="4673183" y="264874"/>
                  </a:cubicBezTo>
                  <a:cubicBezTo>
                    <a:pt x="4658101" y="230533"/>
                    <a:pt x="4642147" y="196605"/>
                    <a:pt x="4625496" y="162925"/>
                  </a:cubicBezTo>
                  <a:cubicBezTo>
                    <a:pt x="4608583" y="129326"/>
                    <a:pt x="4590885" y="96222"/>
                    <a:pt x="4572490" y="63364"/>
                  </a:cubicBezTo>
                  <a:lnTo>
                    <a:pt x="4532299" y="0"/>
                  </a:lnTo>
                  <a:lnTo>
                    <a:pt x="4626680" y="0"/>
                  </a:lnTo>
                  <a:lnTo>
                    <a:pt x="4643978" y="26636"/>
                  </a:lnTo>
                  <a:cubicBezTo>
                    <a:pt x="4663594" y="60152"/>
                    <a:pt x="4682598" y="94080"/>
                    <a:pt x="4700644" y="128338"/>
                  </a:cubicBezTo>
                  <a:cubicBezTo>
                    <a:pt x="4718866" y="162595"/>
                    <a:pt x="4736476" y="197100"/>
                    <a:pt x="4753214" y="232016"/>
                  </a:cubicBezTo>
                  <a:cubicBezTo>
                    <a:pt x="4820082" y="371681"/>
                    <a:pt x="4875964" y="515957"/>
                    <a:pt x="4921297" y="663363"/>
                  </a:cubicBezTo>
                  <a:cubicBezTo>
                    <a:pt x="4966630" y="810687"/>
                    <a:pt x="5002460" y="960975"/>
                    <a:pt x="5027482" y="1112991"/>
                  </a:cubicBezTo>
                  <a:cubicBezTo>
                    <a:pt x="5040123" y="1189000"/>
                    <a:pt x="5050323" y="1265421"/>
                    <a:pt x="5058082" y="1342088"/>
                  </a:cubicBezTo>
                  <a:cubicBezTo>
                    <a:pt x="5060261" y="1361276"/>
                    <a:pt x="5061743" y="1380464"/>
                    <a:pt x="5063486" y="1399651"/>
                  </a:cubicBezTo>
                  <a:cubicBezTo>
                    <a:pt x="5065318" y="1418591"/>
                    <a:pt x="5066625" y="1438437"/>
                    <a:pt x="5067846" y="1458284"/>
                  </a:cubicBezTo>
                  <a:cubicBezTo>
                    <a:pt x="5069851" y="1497894"/>
                    <a:pt x="5070461" y="1537751"/>
                    <a:pt x="5069414" y="1577772"/>
                  </a:cubicBezTo>
                  <a:cubicBezTo>
                    <a:pt x="5067060" y="1657734"/>
                    <a:pt x="5057820" y="1738272"/>
                    <a:pt x="5040732" y="1817822"/>
                  </a:cubicBezTo>
                  <a:cubicBezTo>
                    <a:pt x="5023123" y="1897289"/>
                    <a:pt x="4997578" y="1975686"/>
                    <a:pt x="4964102" y="2050871"/>
                  </a:cubicBezTo>
                  <a:cubicBezTo>
                    <a:pt x="4897409" y="2201736"/>
                    <a:pt x="4799942" y="2338271"/>
                    <a:pt x="4689486" y="2458008"/>
                  </a:cubicBezTo>
                  <a:cubicBezTo>
                    <a:pt x="4579116" y="2578485"/>
                    <a:pt x="4456716" y="2684139"/>
                    <a:pt x="4333792" y="2784606"/>
                  </a:cubicBezTo>
                  <a:cubicBezTo>
                    <a:pt x="4210520" y="2884908"/>
                    <a:pt x="4085853" y="2979775"/>
                    <a:pt x="3965197" y="3076041"/>
                  </a:cubicBezTo>
                  <a:lnTo>
                    <a:pt x="3873745" y="3149167"/>
                  </a:lnTo>
                  <a:cubicBezTo>
                    <a:pt x="3842621" y="3173790"/>
                    <a:pt x="3811325" y="3198413"/>
                    <a:pt x="3779416" y="3222705"/>
                  </a:cubicBezTo>
                  <a:cubicBezTo>
                    <a:pt x="3715863" y="3271374"/>
                    <a:pt x="3650652" y="3319055"/>
                    <a:pt x="3582739" y="3364594"/>
                  </a:cubicBezTo>
                  <a:cubicBezTo>
                    <a:pt x="3514913" y="3410051"/>
                    <a:pt x="3445170" y="3454190"/>
                    <a:pt x="3371851" y="3494377"/>
                  </a:cubicBezTo>
                  <a:cubicBezTo>
                    <a:pt x="3298533" y="3534481"/>
                    <a:pt x="3222687" y="3571703"/>
                    <a:pt x="3143615" y="3603819"/>
                  </a:cubicBezTo>
                  <a:cubicBezTo>
                    <a:pt x="2985994" y="3668876"/>
                    <a:pt x="2815732" y="3712356"/>
                    <a:pt x="2643552" y="3730555"/>
                  </a:cubicBezTo>
                  <a:cubicBezTo>
                    <a:pt x="2600484" y="3734838"/>
                    <a:pt x="2557331" y="3738297"/>
                    <a:pt x="2514264" y="3739696"/>
                  </a:cubicBezTo>
                  <a:lnTo>
                    <a:pt x="2481920" y="3740849"/>
                  </a:lnTo>
                  <a:lnTo>
                    <a:pt x="2449664" y="3741014"/>
                  </a:lnTo>
                  <a:cubicBezTo>
                    <a:pt x="2427869" y="3741343"/>
                    <a:pt x="2407207" y="3740685"/>
                    <a:pt x="2386284" y="3740273"/>
                  </a:cubicBezTo>
                  <a:cubicBezTo>
                    <a:pt x="2344525" y="3739779"/>
                    <a:pt x="2302505" y="3737391"/>
                    <a:pt x="2260658" y="3735331"/>
                  </a:cubicBezTo>
                  <a:cubicBezTo>
                    <a:pt x="2218725" y="3732038"/>
                    <a:pt x="2176791" y="3728991"/>
                    <a:pt x="2134945" y="3723967"/>
                  </a:cubicBezTo>
                  <a:cubicBezTo>
                    <a:pt x="2051165" y="3714497"/>
                    <a:pt x="1967473" y="3701568"/>
                    <a:pt x="1884564" y="3683451"/>
                  </a:cubicBezTo>
                  <a:cubicBezTo>
                    <a:pt x="1801657" y="3665335"/>
                    <a:pt x="1719708" y="3642029"/>
                    <a:pt x="1639764" y="3613537"/>
                  </a:cubicBezTo>
                  <a:cubicBezTo>
                    <a:pt x="1559820" y="3584961"/>
                    <a:pt x="1481969" y="3550869"/>
                    <a:pt x="1407081" y="3512164"/>
                  </a:cubicBezTo>
                  <a:cubicBezTo>
                    <a:pt x="1332455" y="3472884"/>
                    <a:pt x="1260794" y="3428992"/>
                    <a:pt x="1193491" y="3380240"/>
                  </a:cubicBezTo>
                  <a:cubicBezTo>
                    <a:pt x="1058362" y="3283233"/>
                    <a:pt x="939973" y="3169508"/>
                    <a:pt x="836141" y="3047878"/>
                  </a:cubicBezTo>
                  <a:cubicBezTo>
                    <a:pt x="784444" y="2986774"/>
                    <a:pt x="736321" y="2923695"/>
                    <a:pt x="690812" y="2859461"/>
                  </a:cubicBezTo>
                  <a:cubicBezTo>
                    <a:pt x="645217" y="2795229"/>
                    <a:pt x="602674" y="2729596"/>
                    <a:pt x="562397" y="2662976"/>
                  </a:cubicBezTo>
                  <a:cubicBezTo>
                    <a:pt x="541823" y="2629295"/>
                    <a:pt x="522992" y="2597755"/>
                    <a:pt x="502504" y="2565474"/>
                  </a:cubicBezTo>
                  <a:cubicBezTo>
                    <a:pt x="482192" y="2533440"/>
                    <a:pt x="461530" y="2501406"/>
                    <a:pt x="440258" y="2469619"/>
                  </a:cubicBezTo>
                  <a:lnTo>
                    <a:pt x="310360" y="2278732"/>
                  </a:lnTo>
                  <a:cubicBezTo>
                    <a:pt x="288826" y="2246616"/>
                    <a:pt x="267555" y="2214335"/>
                    <a:pt x="246806" y="2181642"/>
                  </a:cubicBezTo>
                  <a:cubicBezTo>
                    <a:pt x="226057" y="2148949"/>
                    <a:pt x="205483" y="2116174"/>
                    <a:pt x="186303" y="2082411"/>
                  </a:cubicBezTo>
                  <a:cubicBezTo>
                    <a:pt x="147857" y="2015213"/>
                    <a:pt x="112550" y="1946041"/>
                    <a:pt x="84390" y="1874231"/>
                  </a:cubicBezTo>
                  <a:cubicBezTo>
                    <a:pt x="55708" y="1802669"/>
                    <a:pt x="34436" y="1728473"/>
                    <a:pt x="20139" y="1653288"/>
                  </a:cubicBezTo>
                  <a:cubicBezTo>
                    <a:pt x="6452" y="1578103"/>
                    <a:pt x="0" y="1501764"/>
                    <a:pt x="0" y="1425590"/>
                  </a:cubicBezTo>
                  <a:cubicBezTo>
                    <a:pt x="1133" y="1121885"/>
                    <a:pt x="63293" y="819004"/>
                    <a:pt x="179939" y="533498"/>
                  </a:cubicBezTo>
                  <a:cubicBezTo>
                    <a:pt x="209232" y="462183"/>
                    <a:pt x="240965" y="391527"/>
                    <a:pt x="276709" y="322519"/>
                  </a:cubicBezTo>
                  <a:cubicBezTo>
                    <a:pt x="311930" y="253262"/>
                    <a:pt x="350725" y="185489"/>
                    <a:pt x="392571" y="11928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1"/>
            <p:cNvSpPr/>
            <p:nvPr/>
          </p:nvSpPr>
          <p:spPr>
            <a:xfrm>
              <a:off x="4362838" y="1"/>
              <a:ext cx="4960548" cy="3526297"/>
            </a:xfrm>
            <a:custGeom>
              <a:rect b="b" l="l" r="r" t="t"/>
              <a:pathLst>
                <a:path extrusionOk="0" h="3526297" w="4960548">
                  <a:moveTo>
                    <a:pt x="542883" y="0"/>
                  </a:moveTo>
                  <a:lnTo>
                    <a:pt x="826658" y="0"/>
                  </a:lnTo>
                  <a:lnTo>
                    <a:pt x="730698" y="89329"/>
                  </a:lnTo>
                  <a:cubicBezTo>
                    <a:pt x="681528" y="139120"/>
                    <a:pt x="634626" y="190876"/>
                    <a:pt x="590295" y="244485"/>
                  </a:cubicBezTo>
                  <a:cubicBezTo>
                    <a:pt x="501458" y="351540"/>
                    <a:pt x="423083" y="466336"/>
                    <a:pt x="357524" y="587307"/>
                  </a:cubicBezTo>
                  <a:cubicBezTo>
                    <a:pt x="291965" y="708196"/>
                    <a:pt x="237391" y="834767"/>
                    <a:pt x="199554" y="966280"/>
                  </a:cubicBezTo>
                  <a:cubicBezTo>
                    <a:pt x="161632" y="1097463"/>
                    <a:pt x="142016" y="1233833"/>
                    <a:pt x="142104" y="1370286"/>
                  </a:cubicBezTo>
                  <a:cubicBezTo>
                    <a:pt x="142888" y="1437319"/>
                    <a:pt x="149862" y="1503858"/>
                    <a:pt x="166339" y="1568090"/>
                  </a:cubicBezTo>
                  <a:cubicBezTo>
                    <a:pt x="182555" y="1632405"/>
                    <a:pt x="207750" y="1693921"/>
                    <a:pt x="237914" y="1753129"/>
                  </a:cubicBezTo>
                  <a:cubicBezTo>
                    <a:pt x="253170" y="1782693"/>
                    <a:pt x="270084" y="1811680"/>
                    <a:pt x="287868" y="1840255"/>
                  </a:cubicBezTo>
                  <a:cubicBezTo>
                    <a:pt x="305914" y="1868748"/>
                    <a:pt x="325181" y="1896830"/>
                    <a:pt x="345232" y="1924581"/>
                  </a:cubicBezTo>
                  <a:cubicBezTo>
                    <a:pt x="385858" y="1979920"/>
                    <a:pt x="431017" y="2033612"/>
                    <a:pt x="477745" y="2087551"/>
                  </a:cubicBezTo>
                  <a:cubicBezTo>
                    <a:pt x="524474" y="2141573"/>
                    <a:pt x="573294" y="2195594"/>
                    <a:pt x="621156" y="2251756"/>
                  </a:cubicBezTo>
                  <a:cubicBezTo>
                    <a:pt x="645130" y="2279755"/>
                    <a:pt x="668843" y="2308412"/>
                    <a:pt x="692469" y="2337482"/>
                  </a:cubicBezTo>
                  <a:lnTo>
                    <a:pt x="726731" y="2379562"/>
                  </a:lnTo>
                  <a:cubicBezTo>
                    <a:pt x="737977" y="2392986"/>
                    <a:pt x="748700" y="2406738"/>
                    <a:pt x="760295" y="2419831"/>
                  </a:cubicBezTo>
                  <a:cubicBezTo>
                    <a:pt x="850788" y="2526392"/>
                    <a:pt x="948952" y="2624470"/>
                    <a:pt x="1048685" y="2717443"/>
                  </a:cubicBezTo>
                  <a:cubicBezTo>
                    <a:pt x="1098814" y="2763724"/>
                    <a:pt x="1149814" y="2808439"/>
                    <a:pt x="1202035" y="2851344"/>
                  </a:cubicBezTo>
                  <a:cubicBezTo>
                    <a:pt x="1254256" y="2894248"/>
                    <a:pt x="1307435" y="2935752"/>
                    <a:pt x="1362620" y="2974785"/>
                  </a:cubicBezTo>
                  <a:cubicBezTo>
                    <a:pt x="1472554" y="3053017"/>
                    <a:pt x="1591118" y="3122932"/>
                    <a:pt x="1721364" y="3170036"/>
                  </a:cubicBezTo>
                  <a:cubicBezTo>
                    <a:pt x="1786314" y="3193588"/>
                    <a:pt x="1853617" y="3211622"/>
                    <a:pt x="1922052" y="3225210"/>
                  </a:cubicBezTo>
                  <a:cubicBezTo>
                    <a:pt x="1939227" y="3228422"/>
                    <a:pt x="1956227" y="3232128"/>
                    <a:pt x="1973488" y="3234928"/>
                  </a:cubicBezTo>
                  <a:lnTo>
                    <a:pt x="2025360" y="3243080"/>
                  </a:lnTo>
                  <a:cubicBezTo>
                    <a:pt x="2060145" y="3247445"/>
                    <a:pt x="2094930" y="3252056"/>
                    <a:pt x="2130063" y="3254774"/>
                  </a:cubicBezTo>
                  <a:cubicBezTo>
                    <a:pt x="2147587" y="3256338"/>
                    <a:pt x="2165109" y="3257821"/>
                    <a:pt x="2182719" y="3258562"/>
                  </a:cubicBezTo>
                  <a:cubicBezTo>
                    <a:pt x="2200330" y="3259385"/>
                    <a:pt x="2217853" y="3260703"/>
                    <a:pt x="2235551" y="3261197"/>
                  </a:cubicBezTo>
                  <a:lnTo>
                    <a:pt x="2288556" y="3262350"/>
                  </a:lnTo>
                  <a:cubicBezTo>
                    <a:pt x="2306166" y="3262761"/>
                    <a:pt x="2323951" y="3262185"/>
                    <a:pt x="2341648" y="3262103"/>
                  </a:cubicBezTo>
                  <a:lnTo>
                    <a:pt x="2368238" y="3261856"/>
                  </a:lnTo>
                  <a:cubicBezTo>
                    <a:pt x="2376869" y="3261609"/>
                    <a:pt x="2385325" y="3261115"/>
                    <a:pt x="2393869" y="3260785"/>
                  </a:cubicBezTo>
                  <a:cubicBezTo>
                    <a:pt x="2402412" y="3260373"/>
                    <a:pt x="2410956" y="3260127"/>
                    <a:pt x="2419413" y="3259550"/>
                  </a:cubicBezTo>
                  <a:lnTo>
                    <a:pt x="2444869" y="3257574"/>
                  </a:lnTo>
                  <a:cubicBezTo>
                    <a:pt x="2478782" y="3255021"/>
                    <a:pt x="2512434" y="3250739"/>
                    <a:pt x="2545824" y="3245798"/>
                  </a:cubicBezTo>
                  <a:cubicBezTo>
                    <a:pt x="2679470" y="3224881"/>
                    <a:pt x="2807973" y="3183954"/>
                    <a:pt x="2930373" y="3126555"/>
                  </a:cubicBezTo>
                  <a:cubicBezTo>
                    <a:pt x="3053210" y="3069817"/>
                    <a:pt x="3170118" y="2997184"/>
                    <a:pt x="3285631" y="2917552"/>
                  </a:cubicBezTo>
                  <a:cubicBezTo>
                    <a:pt x="3314487" y="2897706"/>
                    <a:pt x="3343169" y="2876954"/>
                    <a:pt x="3371764" y="2856120"/>
                  </a:cubicBezTo>
                  <a:cubicBezTo>
                    <a:pt x="3400534" y="2835285"/>
                    <a:pt x="3429216" y="2814121"/>
                    <a:pt x="3457898" y="2792628"/>
                  </a:cubicBezTo>
                  <a:lnTo>
                    <a:pt x="3632344" y="2660869"/>
                  </a:lnTo>
                  <a:cubicBezTo>
                    <a:pt x="3752043" y="2571190"/>
                    <a:pt x="3872873" y="2487687"/>
                    <a:pt x="3990915" y="2405832"/>
                  </a:cubicBezTo>
                  <a:cubicBezTo>
                    <a:pt x="4108869" y="2323976"/>
                    <a:pt x="4222378" y="2241297"/>
                    <a:pt x="4324988" y="2152196"/>
                  </a:cubicBezTo>
                  <a:cubicBezTo>
                    <a:pt x="4427598" y="2063258"/>
                    <a:pt x="4520270" y="1968474"/>
                    <a:pt x="4592106" y="1861501"/>
                  </a:cubicBezTo>
                  <a:cubicBezTo>
                    <a:pt x="4628024" y="1808057"/>
                    <a:pt x="4658712" y="1751730"/>
                    <a:pt x="4683122" y="1692521"/>
                  </a:cubicBezTo>
                  <a:cubicBezTo>
                    <a:pt x="4707706" y="1633393"/>
                    <a:pt x="4725404" y="1571467"/>
                    <a:pt x="4738568" y="1507893"/>
                  </a:cubicBezTo>
                  <a:cubicBezTo>
                    <a:pt x="4745106" y="1476106"/>
                    <a:pt x="4750338" y="1443742"/>
                    <a:pt x="4753912" y="1411050"/>
                  </a:cubicBezTo>
                  <a:cubicBezTo>
                    <a:pt x="4754958" y="1402897"/>
                    <a:pt x="4755656" y="1394662"/>
                    <a:pt x="4756440" y="1386509"/>
                  </a:cubicBezTo>
                  <a:cubicBezTo>
                    <a:pt x="4757138" y="1378274"/>
                    <a:pt x="4758010" y="1370204"/>
                    <a:pt x="4758358" y="1361475"/>
                  </a:cubicBezTo>
                  <a:lnTo>
                    <a:pt x="4761148" y="1309759"/>
                  </a:lnTo>
                  <a:cubicBezTo>
                    <a:pt x="4763676" y="1240751"/>
                    <a:pt x="4762106" y="1171659"/>
                    <a:pt x="4756354" y="1102980"/>
                  </a:cubicBezTo>
                  <a:cubicBezTo>
                    <a:pt x="4750774" y="1034218"/>
                    <a:pt x="4740050" y="966033"/>
                    <a:pt x="4725578" y="898753"/>
                  </a:cubicBezTo>
                  <a:cubicBezTo>
                    <a:pt x="4710932" y="831473"/>
                    <a:pt x="4692624" y="765100"/>
                    <a:pt x="4673358" y="699384"/>
                  </a:cubicBezTo>
                  <a:cubicBezTo>
                    <a:pt x="4634912" y="568037"/>
                    <a:pt x="4592456" y="438419"/>
                    <a:pt x="4538491" y="312754"/>
                  </a:cubicBezTo>
                  <a:cubicBezTo>
                    <a:pt x="4511464" y="250003"/>
                    <a:pt x="4481301" y="188406"/>
                    <a:pt x="4446604" y="129196"/>
                  </a:cubicBezTo>
                  <a:cubicBezTo>
                    <a:pt x="4438147" y="114291"/>
                    <a:pt x="4428819" y="99798"/>
                    <a:pt x="4419840" y="85222"/>
                  </a:cubicBezTo>
                  <a:cubicBezTo>
                    <a:pt x="4410598" y="70728"/>
                    <a:pt x="4401008" y="56482"/>
                    <a:pt x="4391680" y="42071"/>
                  </a:cubicBezTo>
                  <a:lnTo>
                    <a:pt x="4361930" y="0"/>
                  </a:lnTo>
                  <a:lnTo>
                    <a:pt x="4588871" y="0"/>
                  </a:lnTo>
                  <a:lnTo>
                    <a:pt x="4613640" y="38859"/>
                  </a:lnTo>
                  <a:cubicBezTo>
                    <a:pt x="4653306" y="102762"/>
                    <a:pt x="4690706" y="167901"/>
                    <a:pt x="4724445" y="234687"/>
                  </a:cubicBezTo>
                  <a:cubicBezTo>
                    <a:pt x="4792096" y="368257"/>
                    <a:pt x="4844230" y="508828"/>
                    <a:pt x="4876138" y="653022"/>
                  </a:cubicBezTo>
                  <a:cubicBezTo>
                    <a:pt x="4892005" y="725161"/>
                    <a:pt x="4903077" y="797874"/>
                    <a:pt x="4911707" y="870671"/>
                  </a:cubicBezTo>
                  <a:cubicBezTo>
                    <a:pt x="4920513" y="943386"/>
                    <a:pt x="4927574" y="1016019"/>
                    <a:pt x="4934810" y="1088487"/>
                  </a:cubicBezTo>
                  <a:cubicBezTo>
                    <a:pt x="4941697" y="1161036"/>
                    <a:pt x="4947799" y="1233586"/>
                    <a:pt x="4953206" y="1306301"/>
                  </a:cubicBezTo>
                  <a:lnTo>
                    <a:pt x="4956954" y="1360899"/>
                  </a:lnTo>
                  <a:cubicBezTo>
                    <a:pt x="4957651" y="1369875"/>
                    <a:pt x="4958087" y="1379510"/>
                    <a:pt x="4958610" y="1388980"/>
                  </a:cubicBezTo>
                  <a:cubicBezTo>
                    <a:pt x="4959133" y="1398450"/>
                    <a:pt x="4959656" y="1408003"/>
                    <a:pt x="4959830" y="1417555"/>
                  </a:cubicBezTo>
                  <a:cubicBezTo>
                    <a:pt x="4961138" y="1455683"/>
                    <a:pt x="4960702" y="1494140"/>
                    <a:pt x="4958174" y="1532680"/>
                  </a:cubicBezTo>
                  <a:cubicBezTo>
                    <a:pt x="4948760" y="1686920"/>
                    <a:pt x="4904908" y="1842314"/>
                    <a:pt x="4834030" y="1984861"/>
                  </a:cubicBezTo>
                  <a:cubicBezTo>
                    <a:pt x="4763328" y="2127820"/>
                    <a:pt x="4665860" y="2256121"/>
                    <a:pt x="4558106" y="2368857"/>
                  </a:cubicBezTo>
                  <a:cubicBezTo>
                    <a:pt x="4504230" y="2425432"/>
                    <a:pt x="4447650" y="2478465"/>
                    <a:pt x="4389936" y="2528945"/>
                  </a:cubicBezTo>
                  <a:cubicBezTo>
                    <a:pt x="4332223" y="2579425"/>
                    <a:pt x="4273726" y="2628011"/>
                    <a:pt x="4214618" y="2674457"/>
                  </a:cubicBezTo>
                  <a:cubicBezTo>
                    <a:pt x="4096664" y="2767759"/>
                    <a:pt x="3976094" y="2852826"/>
                    <a:pt x="3858489" y="2936658"/>
                  </a:cubicBezTo>
                  <a:lnTo>
                    <a:pt x="3768868" y="3000643"/>
                  </a:lnTo>
                  <a:cubicBezTo>
                    <a:pt x="3738530" y="3022136"/>
                    <a:pt x="3707929" y="3043794"/>
                    <a:pt x="3676806" y="3065040"/>
                  </a:cubicBezTo>
                  <a:cubicBezTo>
                    <a:pt x="3645770" y="3086369"/>
                    <a:pt x="3614386" y="3107615"/>
                    <a:pt x="3582477" y="3128614"/>
                  </a:cubicBezTo>
                  <a:cubicBezTo>
                    <a:pt x="3550483" y="3149449"/>
                    <a:pt x="3518226" y="3170118"/>
                    <a:pt x="3485185" y="3190377"/>
                  </a:cubicBezTo>
                  <a:cubicBezTo>
                    <a:pt x="3419452" y="3230975"/>
                    <a:pt x="3351625" y="3270338"/>
                    <a:pt x="3280923" y="3306325"/>
                  </a:cubicBezTo>
                  <a:cubicBezTo>
                    <a:pt x="3210307" y="3342476"/>
                    <a:pt x="3137251" y="3376074"/>
                    <a:pt x="3061230" y="3404897"/>
                  </a:cubicBezTo>
                  <a:cubicBezTo>
                    <a:pt x="2909886" y="3463366"/>
                    <a:pt x="2747295" y="3502810"/>
                    <a:pt x="2583137" y="3518292"/>
                  </a:cubicBezTo>
                  <a:cubicBezTo>
                    <a:pt x="2542075" y="3521999"/>
                    <a:pt x="2501013" y="3524798"/>
                    <a:pt x="2460038" y="3525622"/>
                  </a:cubicBezTo>
                  <a:lnTo>
                    <a:pt x="2429264" y="3526280"/>
                  </a:lnTo>
                  <a:cubicBezTo>
                    <a:pt x="2419064" y="3526363"/>
                    <a:pt x="2408777" y="3526116"/>
                    <a:pt x="2398576" y="3526116"/>
                  </a:cubicBezTo>
                  <a:lnTo>
                    <a:pt x="2367977" y="3525786"/>
                  </a:lnTo>
                  <a:lnTo>
                    <a:pt x="2338249" y="3524716"/>
                  </a:lnTo>
                  <a:cubicBezTo>
                    <a:pt x="2259089" y="3522327"/>
                    <a:pt x="2179756" y="3516399"/>
                    <a:pt x="2100770" y="3506845"/>
                  </a:cubicBezTo>
                  <a:cubicBezTo>
                    <a:pt x="2021699" y="3497787"/>
                    <a:pt x="1942801" y="3484776"/>
                    <a:pt x="1864776" y="3467483"/>
                  </a:cubicBezTo>
                  <a:cubicBezTo>
                    <a:pt x="1786836" y="3450025"/>
                    <a:pt x="1709508" y="3429355"/>
                    <a:pt x="1632964" y="3405803"/>
                  </a:cubicBezTo>
                  <a:cubicBezTo>
                    <a:pt x="1480138" y="3358288"/>
                    <a:pt x="1329055" y="3299160"/>
                    <a:pt x="1189219" y="3220352"/>
                  </a:cubicBezTo>
                  <a:cubicBezTo>
                    <a:pt x="1049296" y="3141708"/>
                    <a:pt x="924367" y="3041982"/>
                    <a:pt x="815305" y="2931634"/>
                  </a:cubicBezTo>
                  <a:cubicBezTo>
                    <a:pt x="760469" y="2876542"/>
                    <a:pt x="710603" y="2817909"/>
                    <a:pt x="663699" y="2757877"/>
                  </a:cubicBezTo>
                  <a:cubicBezTo>
                    <a:pt x="617059" y="2697597"/>
                    <a:pt x="572684" y="2636411"/>
                    <a:pt x="531274" y="2573907"/>
                  </a:cubicBezTo>
                  <a:cubicBezTo>
                    <a:pt x="520638" y="2558426"/>
                    <a:pt x="510612" y="2542697"/>
                    <a:pt x="500325" y="2527051"/>
                  </a:cubicBezTo>
                  <a:lnTo>
                    <a:pt x="470771" y="2481594"/>
                  </a:lnTo>
                  <a:cubicBezTo>
                    <a:pt x="451853" y="2452195"/>
                    <a:pt x="432238" y="2423043"/>
                    <a:pt x="412448" y="2393479"/>
                  </a:cubicBezTo>
                  <a:lnTo>
                    <a:pt x="291616" y="2213464"/>
                  </a:lnTo>
                  <a:cubicBezTo>
                    <a:pt x="251078" y="2152113"/>
                    <a:pt x="211062" y="2088951"/>
                    <a:pt x="173662" y="2023154"/>
                  </a:cubicBezTo>
                  <a:cubicBezTo>
                    <a:pt x="155005" y="1990214"/>
                    <a:pt x="136960" y="1956697"/>
                    <a:pt x="120483" y="1922276"/>
                  </a:cubicBezTo>
                  <a:cubicBezTo>
                    <a:pt x="104093" y="1887771"/>
                    <a:pt x="88837" y="1852608"/>
                    <a:pt x="75324" y="1816703"/>
                  </a:cubicBezTo>
                  <a:cubicBezTo>
                    <a:pt x="62072" y="1780717"/>
                    <a:pt x="50303" y="1744235"/>
                    <a:pt x="40713" y="1707179"/>
                  </a:cubicBezTo>
                  <a:cubicBezTo>
                    <a:pt x="36180" y="1688650"/>
                    <a:pt x="31560" y="1670039"/>
                    <a:pt x="27811" y="1651346"/>
                  </a:cubicBezTo>
                  <a:lnTo>
                    <a:pt x="22144" y="1623346"/>
                  </a:lnTo>
                  <a:lnTo>
                    <a:pt x="17436" y="1595265"/>
                  </a:lnTo>
                  <a:cubicBezTo>
                    <a:pt x="5144" y="1520328"/>
                    <a:pt x="0" y="1444978"/>
                    <a:pt x="0" y="1370286"/>
                  </a:cubicBezTo>
                  <a:cubicBezTo>
                    <a:pt x="349" y="1223293"/>
                    <a:pt x="16652" y="1076299"/>
                    <a:pt x="48385" y="931939"/>
                  </a:cubicBezTo>
                  <a:cubicBezTo>
                    <a:pt x="80032" y="787663"/>
                    <a:pt x="128504" y="646187"/>
                    <a:pt x="193801" y="511957"/>
                  </a:cubicBezTo>
                  <a:cubicBezTo>
                    <a:pt x="259404" y="377727"/>
                    <a:pt x="339740" y="250559"/>
                    <a:pt x="431660" y="13137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4361928" y="0"/>
              <a:ext cx="4934374" cy="3484134"/>
            </a:xfrm>
            <a:custGeom>
              <a:rect b="b" l="l" r="r" t="t"/>
              <a:pathLst>
                <a:path extrusionOk="0" h="3484134" w="4934374">
                  <a:moveTo>
                    <a:pt x="585303" y="0"/>
                  </a:moveTo>
                  <a:lnTo>
                    <a:pt x="1213739" y="0"/>
                  </a:lnTo>
                  <a:lnTo>
                    <a:pt x="1150162" y="47028"/>
                  </a:lnTo>
                  <a:cubicBezTo>
                    <a:pt x="925762" y="228608"/>
                    <a:pt x="749397" y="435224"/>
                    <a:pt x="626038" y="660944"/>
                  </a:cubicBezTo>
                  <a:cubicBezTo>
                    <a:pt x="499976" y="891687"/>
                    <a:pt x="435986" y="1132066"/>
                    <a:pt x="435986" y="1375409"/>
                  </a:cubicBezTo>
                  <a:cubicBezTo>
                    <a:pt x="435986" y="1620481"/>
                    <a:pt x="538074" y="1763604"/>
                    <a:pt x="750530" y="2038817"/>
                  </a:cubicBezTo>
                  <a:cubicBezTo>
                    <a:pt x="801792" y="2105190"/>
                    <a:pt x="854797" y="2173870"/>
                    <a:pt x="909024" y="2249384"/>
                  </a:cubicBezTo>
                  <a:cubicBezTo>
                    <a:pt x="1323389" y="2826326"/>
                    <a:pt x="1768180" y="3072468"/>
                    <a:pt x="2396223" y="3072468"/>
                  </a:cubicBezTo>
                  <a:cubicBezTo>
                    <a:pt x="2808409" y="3072468"/>
                    <a:pt x="3110835" y="2871947"/>
                    <a:pt x="3525201" y="2566101"/>
                  </a:cubicBezTo>
                  <a:cubicBezTo>
                    <a:pt x="3571493" y="2531926"/>
                    <a:pt x="3617786" y="2498162"/>
                    <a:pt x="3662596" y="2465552"/>
                  </a:cubicBezTo>
                  <a:cubicBezTo>
                    <a:pt x="3905479" y="2288583"/>
                    <a:pt x="4134849" y="2121414"/>
                    <a:pt x="4287500" y="1939915"/>
                  </a:cubicBezTo>
                  <a:cubicBezTo>
                    <a:pt x="4433440" y="1766404"/>
                    <a:pt x="4498563" y="1592317"/>
                    <a:pt x="4498563" y="1375409"/>
                  </a:cubicBezTo>
                  <a:cubicBezTo>
                    <a:pt x="4498563" y="899696"/>
                    <a:pt x="4369741" y="465973"/>
                    <a:pt x="4132831" y="134540"/>
                  </a:cubicBezTo>
                  <a:lnTo>
                    <a:pt x="4025590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1"/>
            <p:cNvSpPr/>
            <p:nvPr/>
          </p:nvSpPr>
          <p:spPr>
            <a:xfrm>
              <a:off x="4361928" y="0"/>
              <a:ext cx="4934374" cy="3484134"/>
            </a:xfrm>
            <a:custGeom>
              <a:rect b="b" l="l" r="r" t="t"/>
              <a:pathLst>
                <a:path extrusionOk="0" h="3484134" w="4934374">
                  <a:moveTo>
                    <a:pt x="585303" y="0"/>
                  </a:moveTo>
                  <a:lnTo>
                    <a:pt x="1354934" y="0"/>
                  </a:lnTo>
                  <a:lnTo>
                    <a:pt x="1206830" y="109531"/>
                  </a:lnTo>
                  <a:cubicBezTo>
                    <a:pt x="994024" y="281725"/>
                    <a:pt x="820013" y="485457"/>
                    <a:pt x="703453" y="698660"/>
                  </a:cubicBezTo>
                  <a:cubicBezTo>
                    <a:pt x="583756" y="917627"/>
                    <a:pt x="523079" y="1145324"/>
                    <a:pt x="523079" y="1375409"/>
                  </a:cubicBezTo>
                  <a:cubicBezTo>
                    <a:pt x="523079" y="1595282"/>
                    <a:pt x="614356" y="1722842"/>
                    <a:pt x="820885" y="1990313"/>
                  </a:cubicBezTo>
                  <a:cubicBezTo>
                    <a:pt x="872582" y="2057263"/>
                    <a:pt x="926023" y="2126519"/>
                    <a:pt x="981122" y="2203186"/>
                  </a:cubicBezTo>
                  <a:cubicBezTo>
                    <a:pt x="1175968" y="2474445"/>
                    <a:pt x="1375871" y="2667309"/>
                    <a:pt x="1592426" y="2792645"/>
                  </a:cubicBezTo>
                  <a:cubicBezTo>
                    <a:pt x="1821970" y="2925557"/>
                    <a:pt x="2084904" y="2990119"/>
                    <a:pt x="2396135" y="2990119"/>
                  </a:cubicBezTo>
                  <a:cubicBezTo>
                    <a:pt x="2572762" y="2990119"/>
                    <a:pt x="2737009" y="2950179"/>
                    <a:pt x="2913112" y="2864371"/>
                  </a:cubicBezTo>
                  <a:cubicBezTo>
                    <a:pt x="3093922" y="2776257"/>
                    <a:pt x="3272903" y="2647792"/>
                    <a:pt x="3471411" y="2501292"/>
                  </a:cubicBezTo>
                  <a:cubicBezTo>
                    <a:pt x="3517964" y="2466952"/>
                    <a:pt x="3564344" y="2433106"/>
                    <a:pt x="3609242" y="2400414"/>
                  </a:cubicBezTo>
                  <a:cubicBezTo>
                    <a:pt x="3847766" y="2226574"/>
                    <a:pt x="4073038" y="2062368"/>
                    <a:pt x="4219151" y="1888693"/>
                  </a:cubicBezTo>
                  <a:cubicBezTo>
                    <a:pt x="4353844" y="1728606"/>
                    <a:pt x="4411296" y="1575106"/>
                    <a:pt x="4411296" y="1375409"/>
                  </a:cubicBezTo>
                  <a:cubicBezTo>
                    <a:pt x="4411296" y="851089"/>
                    <a:pt x="4250274" y="381038"/>
                    <a:pt x="3957874" y="51887"/>
                  </a:cubicBezTo>
                  <a:lnTo>
                    <a:pt x="3906637" y="0"/>
                  </a:lnTo>
                  <a:lnTo>
                    <a:pt x="4555675" y="0"/>
                  </a:lnTo>
                  <a:lnTo>
                    <a:pt x="4605933" y="77740"/>
                  </a:lnTo>
                  <a:cubicBezTo>
                    <a:pt x="4820335" y="448137"/>
                    <a:pt x="4934374" y="894662"/>
                    <a:pt x="4934374" y="1375327"/>
                  </a:cubicBezTo>
                  <a:cubicBezTo>
                    <a:pt x="4934374" y="2116884"/>
                    <a:pt x="4369100" y="2465635"/>
                    <a:pt x="3793540" y="2890475"/>
                  </a:cubicBezTo>
                  <a:cubicBezTo>
                    <a:pt x="3374293" y="3199945"/>
                    <a:pt x="2970389" y="3484134"/>
                    <a:pt x="2396135" y="3484134"/>
                  </a:cubicBezTo>
                  <a:cubicBezTo>
                    <a:pt x="1544564" y="3484134"/>
                    <a:pt x="991670" y="3097832"/>
                    <a:pt x="548273" y="2480458"/>
                  </a:cubicBezTo>
                  <a:cubicBezTo>
                    <a:pt x="282201" y="2110049"/>
                    <a:pt x="0" y="1856001"/>
                    <a:pt x="0" y="1375327"/>
                  </a:cubicBezTo>
                  <a:cubicBezTo>
                    <a:pt x="0" y="894662"/>
                    <a:pt x="195505" y="448137"/>
                    <a:pt x="512166" y="77740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70AD47">
                    <a:alpha val="10196"/>
                  </a:srgbClr>
                </a:gs>
                <a:gs pos="85000">
                  <a:srgbClr val="5B9BD5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Зображення, що містить хмара, прапор, небо, символ&#10;&#10;Вміст на основі ШІ може бути неправильним." id="211" name="Google Shape;211;p11"/>
          <p:cNvPicPr preferRelativeResize="0"/>
          <p:nvPr/>
        </p:nvPicPr>
        <p:blipFill rotWithShape="1">
          <a:blip r:embed="rId3">
            <a:alphaModFix/>
          </a:blip>
          <a:srcRect b="2" l="15092" r="16303" t="0"/>
          <a:stretch/>
        </p:blipFill>
        <p:spPr>
          <a:xfrm>
            <a:off x="6498580" y="268595"/>
            <a:ext cx="2029917" cy="172349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1"/>
          <p:cNvSpPr txBox="1"/>
          <p:nvPr/>
        </p:nvSpPr>
        <p:spPr>
          <a:xfrm>
            <a:off x="804672" y="2421682"/>
            <a:ext cx="4553909" cy="36392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Оптимізація процесу публічних закупівель має бути спрямована на </a:t>
            </a:r>
            <a:r>
              <a:rPr b="1" lang="en-US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створення швидкого, стандартизованого, цифрового та прозорого процесу</a:t>
            </a:r>
            <a:r>
              <a:rPr lang="en-US"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, що забезпечує ефективне використання ресурсів і мінімізацію ризиків.</a:t>
            </a:r>
            <a:endParaRPr/>
          </a:p>
        </p:txBody>
      </p:sp>
      <p:pic>
        <p:nvPicPr>
          <p:cNvPr descr="Зображення, що містить ескіз, малюнок, картинки, ілюстрація&#10;&#10;Вміст на основі ШІ може бути неправильним." id="213" name="Google Shape;213;p11"/>
          <p:cNvPicPr preferRelativeResize="0"/>
          <p:nvPr/>
        </p:nvPicPr>
        <p:blipFill rotWithShape="1">
          <a:blip r:embed="rId4">
            <a:alphaModFix/>
          </a:blip>
          <a:srcRect b="2" l="10993" r="5345" t="0"/>
          <a:stretch/>
        </p:blipFill>
        <p:spPr>
          <a:xfrm>
            <a:off x="9536885" y="3863170"/>
            <a:ext cx="2190045" cy="1996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2026-04-13T10:52:10Z</dcterms:created>
  <dc:creator>Користувач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2026-04-14T06:43:41Z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83c17ea5-c72d-42ce-a78d-daf8fcb5da62</vt:lpwstr>
  </property>
  <property fmtid="{D5CDD505-2E9C-101B-9397-08002B2CF9AE}" pid="7" name="MSIP_Label_defa4170-0d19-0005-0004-bc88714345d2_ActionId">
    <vt:lpwstr>747a7858-edee-4580-8f6e-b0557c867130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